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3"/>
  </p:notesMasterIdLst>
  <p:sldIdLst>
    <p:sldId id="320" r:id="rId5"/>
    <p:sldId id="323" r:id="rId6"/>
    <p:sldId id="306" r:id="rId7"/>
    <p:sldId id="16768893" r:id="rId8"/>
    <p:sldId id="16768894" r:id="rId9"/>
    <p:sldId id="263" r:id="rId10"/>
    <p:sldId id="16768869" r:id="rId11"/>
    <p:sldId id="16768895" r:id="rId12"/>
    <p:sldId id="273" r:id="rId13"/>
    <p:sldId id="16768896" r:id="rId14"/>
    <p:sldId id="264" r:id="rId15"/>
    <p:sldId id="265" r:id="rId16"/>
    <p:sldId id="266" r:id="rId17"/>
    <p:sldId id="16768888" r:id="rId18"/>
    <p:sldId id="16768879" r:id="rId19"/>
    <p:sldId id="16768880" r:id="rId20"/>
    <p:sldId id="16768885" r:id="rId21"/>
    <p:sldId id="16768882" r:id="rId22"/>
    <p:sldId id="267" r:id="rId23"/>
    <p:sldId id="16768883" r:id="rId24"/>
    <p:sldId id="16768867" r:id="rId25"/>
    <p:sldId id="268" r:id="rId26"/>
    <p:sldId id="269" r:id="rId27"/>
    <p:sldId id="270" r:id="rId28"/>
    <p:sldId id="278" r:id="rId29"/>
    <p:sldId id="271" r:id="rId30"/>
    <p:sldId id="272" r:id="rId31"/>
    <p:sldId id="318" r:id="rId32"/>
  </p:sldIdLst>
  <p:sldSz cx="12192000" cy="6858000"/>
  <p:notesSz cx="6858000" cy="9144000"/>
  <p:embeddedFontLst>
    <p:embeddedFont>
      <p:font typeface="Montserrat Ultra-Bold" panose="020B0604020202020204" charset="0"/>
      <p:bold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7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73" autoAdjust="0"/>
    <p:restoredTop sz="94256" autoAdjust="0"/>
  </p:normalViewPr>
  <p:slideViewPr>
    <p:cSldViewPr>
      <p:cViewPr varScale="1">
        <p:scale>
          <a:sx n="47" d="100"/>
          <a:sy n="47" d="100"/>
        </p:scale>
        <p:origin x="1096" y="3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8" Type="http://schemas.openxmlformats.org/officeDocument/2006/relationships/slide" Target="slides/slide4.xml"/><Relationship Id="rId3" Type="http://schemas.openxmlformats.org/officeDocument/2006/relationships/customXml" Target="../customXml/item3.xml"/></Relationships>
</file>

<file path=ppt/diagrams/_rels/data13.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ata16.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sv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s>
</file>

<file path=ppt/diagrams/_rels/data1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0.png"/><Relationship Id="rId7" Type="http://schemas.openxmlformats.org/officeDocument/2006/relationships/image" Target="../media/image10.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ata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16.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sv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s>
</file>

<file path=ppt/diagrams/_rels/drawing1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0.png"/><Relationship Id="rId7" Type="http://schemas.openxmlformats.org/officeDocument/2006/relationships/image" Target="../media/image10.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BlockTimelineDefaultColorVariant">
  <dgm:title val="Block Timeline Default Color Variant"/>
  <dgm:desc val="Block Timeline Default Color Variant"/>
  <dgm:catLst>
    <dgm:cat type="Other" pri="2"/>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dk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3">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4">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5">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6">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4">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7">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1">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2">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3">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C629B2-A06F-D74F-A853-F7E6BCB9FC7C}" type="doc">
      <dgm:prSet loTypeId="urn:microsoft.com/office/officeart/2024/3/layout/BlockTimeline" loCatId="Timeline" qsTypeId="urn:microsoft.com/office/officeart/2005/8/quickstyle/simple1#1" qsCatId="simple" csTypeId="urn:microsoft.com/office/officeart/2005/8/colors/BlockTimelineDefaultColorVariant" csCatId="other" phldr="1"/>
      <dgm:spPr/>
      <dgm:t>
        <a:bodyPr/>
        <a:lstStyle/>
        <a:p>
          <a:endParaRPr lang="en-GB"/>
        </a:p>
      </dgm:t>
    </dgm:pt>
    <dgm:pt modelId="{8E871BBF-A710-0B45-9124-2ED8B78A8279}">
      <dgm:prSet custT="1"/>
      <dgm:spPr/>
      <dgm:t>
        <a:bodyPr/>
        <a:lstStyle/>
        <a:p>
          <a:r>
            <a:rPr lang="en-US" sz="1600" dirty="0"/>
            <a:t>1953</a:t>
          </a:r>
        </a:p>
      </dgm:t>
    </dgm:pt>
    <dgm:pt modelId="{27C46D1D-586B-C546-8336-A64B7FEE98FD}" type="parTrans" cxnId="{5E50260A-DC02-C345-931F-84F32716E773}">
      <dgm:prSet/>
      <dgm:spPr/>
      <dgm:t>
        <a:bodyPr/>
        <a:lstStyle/>
        <a:p>
          <a:endParaRPr lang="en-GB" sz="1600"/>
        </a:p>
      </dgm:t>
    </dgm:pt>
    <dgm:pt modelId="{559917C5-27DA-F145-B777-57F300F12A60}" type="sibTrans" cxnId="{5E50260A-DC02-C345-931F-84F32716E773}">
      <dgm:prSet/>
      <dgm:spPr/>
      <dgm:t>
        <a:bodyPr/>
        <a:lstStyle/>
        <a:p>
          <a:endParaRPr lang="en-GB" sz="1600"/>
        </a:p>
      </dgm:t>
    </dgm:pt>
    <dgm:pt modelId="{9B7BC43F-8CC9-804A-B439-5070BDF21550}">
      <dgm:prSet custT="1"/>
      <dgm:spPr/>
      <dgm:t>
        <a:bodyPr/>
        <a:lstStyle/>
        <a:p>
          <a:r>
            <a:rPr lang="en-US" sz="1600" dirty="0"/>
            <a:t>Establishment of Bureau of Forests and Wildlife Conservation</a:t>
          </a:r>
        </a:p>
      </dgm:t>
    </dgm:pt>
    <dgm:pt modelId="{2A90D1D0-359D-5D43-A863-AE1E2F258EFA}" type="parTrans" cxnId="{6891B101-0FB9-434F-A5DE-ED59AA4B8B26}">
      <dgm:prSet/>
      <dgm:spPr/>
      <dgm:t>
        <a:bodyPr/>
        <a:lstStyle/>
        <a:p>
          <a:endParaRPr lang="en-GB" sz="1600"/>
        </a:p>
      </dgm:t>
    </dgm:pt>
    <dgm:pt modelId="{3D85D6DC-8A4B-494A-9DDC-23CA05BC7353}" type="sibTrans" cxnId="{6891B101-0FB9-434F-A5DE-ED59AA4B8B26}">
      <dgm:prSet/>
      <dgm:spPr/>
      <dgm:t>
        <a:bodyPr/>
        <a:lstStyle/>
        <a:p>
          <a:endParaRPr lang="en-GB" sz="1600"/>
        </a:p>
      </dgm:t>
    </dgm:pt>
    <dgm:pt modelId="{A2A7E3EA-FCCB-6B45-B3B3-E97975F2C90B}">
      <dgm:prSet custT="1"/>
      <dgm:spPr/>
      <dgm:t>
        <a:bodyPr/>
        <a:lstStyle/>
        <a:p>
          <a:r>
            <a:rPr lang="en-US" sz="1600" dirty="0"/>
            <a:t>1976</a:t>
          </a:r>
        </a:p>
      </dgm:t>
    </dgm:pt>
    <dgm:pt modelId="{07D66724-4FA6-2C4E-B53D-B40887ED2312}" type="parTrans" cxnId="{4B4F7956-B41C-5747-8045-53886BCE411D}">
      <dgm:prSet/>
      <dgm:spPr/>
      <dgm:t>
        <a:bodyPr/>
        <a:lstStyle/>
        <a:p>
          <a:endParaRPr lang="en-GB" sz="1600"/>
        </a:p>
      </dgm:t>
    </dgm:pt>
    <dgm:pt modelId="{AAE9AF05-7F5D-1844-B585-6607166A79AB}" type="sibTrans" cxnId="{4B4F7956-B41C-5747-8045-53886BCE411D}">
      <dgm:prSet/>
      <dgm:spPr/>
      <dgm:t>
        <a:bodyPr/>
        <a:lstStyle/>
        <a:p>
          <a:endParaRPr lang="en-GB" sz="1600"/>
        </a:p>
      </dgm:t>
    </dgm:pt>
    <dgm:pt modelId="{BF5EF689-2158-F54E-9F53-CEEE8EFF2EB7}">
      <dgm:prSet custT="1"/>
      <dgm:spPr/>
      <dgm:t>
        <a:bodyPr/>
        <a:lstStyle/>
        <a:p>
          <a:r>
            <a:rPr lang="en-US" sz="1600" dirty="0"/>
            <a:t>Status changed to Forest Development Authority</a:t>
          </a:r>
        </a:p>
      </dgm:t>
    </dgm:pt>
    <dgm:pt modelId="{19BFD00E-FF3F-E94C-BFA2-B82D68E16738}" type="parTrans" cxnId="{D687368F-0354-B846-8D8E-CB75FBBBC324}">
      <dgm:prSet/>
      <dgm:spPr/>
      <dgm:t>
        <a:bodyPr/>
        <a:lstStyle/>
        <a:p>
          <a:endParaRPr lang="en-GB" sz="1600"/>
        </a:p>
      </dgm:t>
    </dgm:pt>
    <dgm:pt modelId="{D007CC7B-5C00-2749-8647-5BCC75DA9810}" type="sibTrans" cxnId="{D687368F-0354-B846-8D8E-CB75FBBBC324}">
      <dgm:prSet/>
      <dgm:spPr/>
      <dgm:t>
        <a:bodyPr/>
        <a:lstStyle/>
        <a:p>
          <a:endParaRPr lang="en-GB" sz="1600"/>
        </a:p>
      </dgm:t>
    </dgm:pt>
    <dgm:pt modelId="{90663026-E325-0D49-8FDE-01AFDF311E18}">
      <dgm:prSet custT="1"/>
      <dgm:spPr/>
      <dgm:t>
        <a:bodyPr/>
        <a:lstStyle/>
        <a:p>
          <a:r>
            <a:rPr lang="en-US" sz="1600" dirty="0"/>
            <a:t>2003 – 2006</a:t>
          </a:r>
        </a:p>
      </dgm:t>
    </dgm:pt>
    <dgm:pt modelId="{F35F93C5-EC3F-914F-BA35-3C557A8A84AD}" type="parTrans" cxnId="{CA6F5362-89AD-E040-80F7-7BEAC5D98832}">
      <dgm:prSet/>
      <dgm:spPr/>
      <dgm:t>
        <a:bodyPr/>
        <a:lstStyle/>
        <a:p>
          <a:endParaRPr lang="en-GB" sz="1600"/>
        </a:p>
      </dgm:t>
    </dgm:pt>
    <dgm:pt modelId="{2C53C40D-F0A0-194C-8F6E-3959C0820026}" type="sibTrans" cxnId="{CA6F5362-89AD-E040-80F7-7BEAC5D98832}">
      <dgm:prSet/>
      <dgm:spPr/>
      <dgm:t>
        <a:bodyPr/>
        <a:lstStyle/>
        <a:p>
          <a:endParaRPr lang="en-GB" sz="1600"/>
        </a:p>
      </dgm:t>
    </dgm:pt>
    <dgm:pt modelId="{04CEA5A5-2411-0243-9D15-B8B8B7152811}">
      <dgm:prSet custT="1"/>
      <dgm:spPr/>
      <dgm:t>
        <a:bodyPr/>
        <a:lstStyle/>
        <a:p>
          <a:r>
            <a:rPr lang="en-US" sz="1600" dirty="0"/>
            <a:t>UN ban on Liberian timber exports</a:t>
          </a:r>
        </a:p>
      </dgm:t>
    </dgm:pt>
    <dgm:pt modelId="{0B741214-7A17-2D4E-9470-ABEABC6FFDCB}" type="parTrans" cxnId="{49EAE288-B82F-794F-9AFC-010B09604F2E}">
      <dgm:prSet/>
      <dgm:spPr/>
      <dgm:t>
        <a:bodyPr/>
        <a:lstStyle/>
        <a:p>
          <a:endParaRPr lang="en-GB" sz="1600"/>
        </a:p>
      </dgm:t>
    </dgm:pt>
    <dgm:pt modelId="{1F34A8F2-711D-A94E-A85D-769D8F901AD6}" type="sibTrans" cxnId="{49EAE288-B82F-794F-9AFC-010B09604F2E}">
      <dgm:prSet/>
      <dgm:spPr/>
      <dgm:t>
        <a:bodyPr/>
        <a:lstStyle/>
        <a:p>
          <a:endParaRPr lang="en-GB" sz="1600"/>
        </a:p>
      </dgm:t>
    </dgm:pt>
    <dgm:pt modelId="{71B156C9-2D3F-E44E-A2AA-29BA4ECDF9B5}">
      <dgm:prSet custT="1"/>
      <dgm:spPr/>
      <dgm:t>
        <a:bodyPr/>
        <a:lstStyle/>
        <a:p>
          <a:r>
            <a:rPr lang="en-US" sz="1600" dirty="0"/>
            <a:t>2006</a:t>
          </a:r>
        </a:p>
      </dgm:t>
    </dgm:pt>
    <dgm:pt modelId="{4B7333F4-0F9D-DB49-8498-814E66E2A473}" type="parTrans" cxnId="{63A56136-00E7-7E42-91E5-D39FAC9C29CB}">
      <dgm:prSet/>
      <dgm:spPr/>
      <dgm:t>
        <a:bodyPr/>
        <a:lstStyle/>
        <a:p>
          <a:endParaRPr lang="en-GB" sz="1600"/>
        </a:p>
      </dgm:t>
    </dgm:pt>
    <dgm:pt modelId="{D6AF16E1-3831-CE4F-9465-9E9762558400}" type="sibTrans" cxnId="{63A56136-00E7-7E42-91E5-D39FAC9C29CB}">
      <dgm:prSet/>
      <dgm:spPr/>
      <dgm:t>
        <a:bodyPr/>
        <a:lstStyle/>
        <a:p>
          <a:endParaRPr lang="en-GB" sz="1600"/>
        </a:p>
      </dgm:t>
    </dgm:pt>
    <dgm:pt modelId="{EA9E8D1F-2DF2-BE4F-A0EC-02E95A92ED4D}">
      <dgm:prSet custT="1"/>
      <dgm:spPr/>
      <dgm:t>
        <a:bodyPr/>
        <a:lstStyle/>
        <a:p>
          <a:pPr algn="l"/>
          <a:r>
            <a:rPr lang="en-US" sz="1600" dirty="0"/>
            <a:t>Passage of the National Forestry Reform Law that amend the NFL of 2000</a:t>
          </a:r>
        </a:p>
        <a:p>
          <a:pPr algn="ctr"/>
          <a:r>
            <a:rPr lang="en-US" sz="1600" dirty="0"/>
            <a:t>The ban on timber exports lifted</a:t>
          </a:r>
        </a:p>
        <a:p>
          <a:pPr algn="ctr"/>
          <a:r>
            <a:rPr lang="en-US" sz="1600" dirty="0"/>
            <a:t>Integration of the Three C in forest management</a:t>
          </a:r>
        </a:p>
      </dgm:t>
    </dgm:pt>
    <dgm:pt modelId="{063FB295-AFFD-A049-A4A0-616F906E349F}" type="parTrans" cxnId="{CE17B498-4372-7446-BF91-B004832E07D2}">
      <dgm:prSet/>
      <dgm:spPr/>
      <dgm:t>
        <a:bodyPr/>
        <a:lstStyle/>
        <a:p>
          <a:endParaRPr lang="en-GB" sz="1600"/>
        </a:p>
      </dgm:t>
    </dgm:pt>
    <dgm:pt modelId="{D495EA1B-1878-5E4F-89F1-2DE772553981}" type="sibTrans" cxnId="{CE17B498-4372-7446-BF91-B004832E07D2}">
      <dgm:prSet/>
      <dgm:spPr/>
      <dgm:t>
        <a:bodyPr/>
        <a:lstStyle/>
        <a:p>
          <a:endParaRPr lang="en-GB" sz="1600"/>
        </a:p>
      </dgm:t>
    </dgm:pt>
    <dgm:pt modelId="{DBC459E0-A1A2-AA4E-9DF1-DE4B7121A027}">
      <dgm:prSet custT="1"/>
      <dgm:spPr/>
      <dgm:t>
        <a:bodyPr/>
        <a:lstStyle/>
        <a:p>
          <a:r>
            <a:rPr lang="en-US" sz="1600" dirty="0"/>
            <a:t>2024</a:t>
          </a:r>
        </a:p>
      </dgm:t>
    </dgm:pt>
    <dgm:pt modelId="{1FA48CB4-593F-594F-9FA0-A3F1FD616593}" type="parTrans" cxnId="{5763CD76-9816-E846-A9E7-6251EA9A7107}">
      <dgm:prSet/>
      <dgm:spPr/>
      <dgm:t>
        <a:bodyPr/>
        <a:lstStyle/>
        <a:p>
          <a:endParaRPr lang="en-GB" sz="1600"/>
        </a:p>
      </dgm:t>
    </dgm:pt>
    <dgm:pt modelId="{25A66AB8-A93E-8846-AEE4-F96B92AE2903}" type="sibTrans" cxnId="{5763CD76-9816-E846-A9E7-6251EA9A7107}">
      <dgm:prSet/>
      <dgm:spPr/>
      <dgm:t>
        <a:bodyPr/>
        <a:lstStyle/>
        <a:p>
          <a:endParaRPr lang="en-GB" sz="1600"/>
        </a:p>
      </dgm:t>
    </dgm:pt>
    <dgm:pt modelId="{8663CBC0-9CF1-CC4A-9BD5-A6853FB56DFA}">
      <dgm:prSet custT="1"/>
      <dgm:spPr/>
      <dgm:t>
        <a:bodyPr/>
        <a:lstStyle/>
        <a:p>
          <a:r>
            <a:rPr lang="en-US" altLang="zh-CN" sz="1600" dirty="0"/>
            <a:t>Transition in government saw new management team appointed to FDA and </a:t>
          </a:r>
          <a:r>
            <a:rPr lang="en-US" altLang="zh-CN" sz="1600" dirty="0">
              <a:solidFill>
                <a:schemeClr val="tx1"/>
              </a:solidFill>
            </a:rPr>
            <a:t>creation of Community Conservation and Carbon Deputy and Deputy for Commercial</a:t>
          </a:r>
          <a:endParaRPr lang="en-US" sz="1600" dirty="0">
            <a:solidFill>
              <a:schemeClr val="tx1"/>
            </a:solidFill>
          </a:endParaRPr>
        </a:p>
      </dgm:t>
    </dgm:pt>
    <dgm:pt modelId="{C7CB3087-AE5B-0D4F-8568-B35EC7147A03}" type="parTrans" cxnId="{5E26C8C5-0E37-C948-B79C-59050878AA93}">
      <dgm:prSet/>
      <dgm:spPr/>
      <dgm:t>
        <a:bodyPr/>
        <a:lstStyle/>
        <a:p>
          <a:endParaRPr lang="en-GB" sz="1600"/>
        </a:p>
      </dgm:t>
    </dgm:pt>
    <dgm:pt modelId="{E98128E9-CCA4-CF40-A110-6E49A838E11A}" type="sibTrans" cxnId="{5E26C8C5-0E37-C948-B79C-59050878AA93}">
      <dgm:prSet/>
      <dgm:spPr/>
      <dgm:t>
        <a:bodyPr/>
        <a:lstStyle/>
        <a:p>
          <a:endParaRPr lang="en-GB" sz="1600"/>
        </a:p>
      </dgm:t>
    </dgm:pt>
    <dgm:pt modelId="{BBF53374-1D8A-EC4A-845B-B5A34477066F}" type="pres">
      <dgm:prSet presAssocID="{4DC629B2-A06F-D74F-A853-F7E6BCB9FC7C}" presName="Name0" presStyleCnt="0">
        <dgm:presLayoutVars>
          <dgm:chMax/>
          <dgm:chPref/>
          <dgm:animLvl val="lvl"/>
        </dgm:presLayoutVars>
      </dgm:prSet>
      <dgm:spPr/>
    </dgm:pt>
    <dgm:pt modelId="{32BBF96D-80FC-6844-BB7E-35E4BF0D54BC}" type="pres">
      <dgm:prSet presAssocID="{8E871BBF-A710-0B45-9124-2ED8B78A8279}" presName="composite" presStyleCnt="0"/>
      <dgm:spPr/>
    </dgm:pt>
    <dgm:pt modelId="{3D8549E4-93DA-EF48-9AE5-4DF92A6B6A08}" type="pres">
      <dgm:prSet presAssocID="{8E871BBF-A710-0B45-9124-2ED8B78A8279}" presName="Parent1" presStyleLbl="alignNode1" presStyleIdx="0" presStyleCnt="5">
        <dgm:presLayoutVars>
          <dgm:chMax val="1"/>
          <dgm:chPref val="1"/>
          <dgm:bulletEnabled val="1"/>
        </dgm:presLayoutVars>
      </dgm:prSet>
      <dgm:spPr/>
    </dgm:pt>
    <dgm:pt modelId="{7C4E3154-F075-C642-98A8-2BDE437B8C94}" type="pres">
      <dgm:prSet presAssocID="{8E871BBF-A710-0B45-9124-2ED8B78A8279}" presName="Childtext1" presStyleLbl="revTx" presStyleIdx="0" presStyleCnt="5">
        <dgm:presLayoutVars>
          <dgm:chMax val="0"/>
          <dgm:chPref val="0"/>
          <dgm:bulletEnabled/>
        </dgm:presLayoutVars>
      </dgm:prSet>
      <dgm:spPr/>
    </dgm:pt>
    <dgm:pt modelId="{2DDEB823-6744-AE44-B473-AE010D399A0C}" type="pres">
      <dgm:prSet presAssocID="{8E871BBF-A710-0B45-9124-2ED8B78A8279}" presName="ConnectLine" presStyleLbl="sibTrans1D1" presStyleIdx="0" presStyleCnt="5"/>
      <dgm:spPr>
        <a:noFill/>
        <a:ln w="9525" cap="flat" cmpd="sng" algn="ctr">
          <a:solidFill>
            <a:schemeClr val="dk1">
              <a:hueOff val="0"/>
              <a:satOff val="0"/>
              <a:lumOff val="0"/>
              <a:alphaOff val="0"/>
            </a:schemeClr>
          </a:solidFill>
          <a:prstDash val="solid"/>
          <a:miter lim="800000"/>
        </a:ln>
        <a:effectLst/>
      </dgm:spPr>
    </dgm:pt>
    <dgm:pt modelId="{347E2B74-E9CA-2141-B1BB-71313325AB4D}" type="pres">
      <dgm:prSet presAssocID="{8E871BBF-A710-0B45-9124-2ED8B78A8279}" presName="EmptyPane" presStyleCnt="0"/>
      <dgm:spPr/>
    </dgm:pt>
    <dgm:pt modelId="{5D95B811-EDFD-4D4E-8865-D3A59663E86F}" type="pres">
      <dgm:prSet presAssocID="{559917C5-27DA-F145-B777-57F300F12A60}" presName="spaceBetweenRectangles" presStyleLbl="fgAcc1" presStyleIdx="0" presStyleCnt="4"/>
      <dgm:spPr>
        <a:solidFill>
          <a:schemeClr val="lt1">
            <a:alpha val="90000"/>
            <a:hueOff val="0"/>
            <a:satOff val="0"/>
            <a:lumOff val="0"/>
            <a:alphaOff val="0"/>
          </a:schemeClr>
        </a:solidFill>
        <a:ln w="12700" cap="flat" cmpd="sng" algn="ctr">
          <a:solidFill>
            <a:schemeClr val="dk1">
              <a:hueOff val="0"/>
              <a:satOff val="0"/>
              <a:lumOff val="0"/>
              <a:alphaOff val="0"/>
            </a:schemeClr>
          </a:solidFill>
          <a:prstDash val="solid"/>
          <a:miter lim="800000"/>
        </a:ln>
        <a:effectLst/>
      </dgm:spPr>
    </dgm:pt>
    <dgm:pt modelId="{80891738-24E9-674B-AEC4-389AE6BC0616}" type="pres">
      <dgm:prSet presAssocID="{A2A7E3EA-FCCB-6B45-B3B3-E97975F2C90B}" presName="composite" presStyleCnt="0"/>
      <dgm:spPr/>
    </dgm:pt>
    <dgm:pt modelId="{81E632AE-EF0D-7444-AA1C-2A023F734DBD}" type="pres">
      <dgm:prSet presAssocID="{A2A7E3EA-FCCB-6B45-B3B3-E97975F2C90B}" presName="Parent1" presStyleLbl="alignNode1" presStyleIdx="1" presStyleCnt="5">
        <dgm:presLayoutVars>
          <dgm:chMax val="1"/>
          <dgm:chPref val="1"/>
          <dgm:bulletEnabled val="1"/>
        </dgm:presLayoutVars>
      </dgm:prSet>
      <dgm:spPr/>
    </dgm:pt>
    <dgm:pt modelId="{8DF3F497-DFA6-F44D-840D-7D596466D57E}" type="pres">
      <dgm:prSet presAssocID="{A2A7E3EA-FCCB-6B45-B3B3-E97975F2C90B}" presName="Childtext1" presStyleLbl="revTx" presStyleIdx="1" presStyleCnt="5">
        <dgm:presLayoutVars>
          <dgm:chMax val="0"/>
          <dgm:chPref val="0"/>
          <dgm:bulletEnabled/>
        </dgm:presLayoutVars>
      </dgm:prSet>
      <dgm:spPr/>
    </dgm:pt>
    <dgm:pt modelId="{6599B6A8-76CC-6449-B6DB-B8CBAF576A9A}" type="pres">
      <dgm:prSet presAssocID="{A2A7E3EA-FCCB-6B45-B3B3-E97975F2C90B}" presName="ConnectLine" presStyleLbl="sibTrans1D1" presStyleIdx="1" presStyleCnt="5"/>
      <dgm:spPr>
        <a:noFill/>
        <a:ln w="9525" cap="flat" cmpd="sng" algn="ctr">
          <a:solidFill>
            <a:schemeClr val="dk1">
              <a:hueOff val="0"/>
              <a:satOff val="0"/>
              <a:lumOff val="0"/>
              <a:alphaOff val="0"/>
            </a:schemeClr>
          </a:solidFill>
          <a:prstDash val="solid"/>
          <a:miter lim="800000"/>
        </a:ln>
        <a:effectLst/>
      </dgm:spPr>
    </dgm:pt>
    <dgm:pt modelId="{A7457EAE-3F49-C845-8F27-00A0956EBC29}" type="pres">
      <dgm:prSet presAssocID="{A2A7E3EA-FCCB-6B45-B3B3-E97975F2C90B}" presName="EmptyPane" presStyleCnt="0"/>
      <dgm:spPr/>
    </dgm:pt>
    <dgm:pt modelId="{D5650923-BE37-404F-89CA-6A6517CBC9F9}" type="pres">
      <dgm:prSet presAssocID="{AAE9AF05-7F5D-1844-B585-6607166A79AB}" presName="spaceBetweenRectangles" presStyleLbl="fgAcc1" presStyleIdx="1" presStyleCnt="4"/>
      <dgm:spPr>
        <a:solidFill>
          <a:schemeClr val="lt1">
            <a:alpha val="90000"/>
            <a:hueOff val="0"/>
            <a:satOff val="0"/>
            <a:lumOff val="0"/>
            <a:alphaOff val="0"/>
          </a:schemeClr>
        </a:solidFill>
        <a:ln w="12700" cap="flat" cmpd="sng" algn="ctr">
          <a:solidFill>
            <a:schemeClr val="dk1">
              <a:hueOff val="0"/>
              <a:satOff val="0"/>
              <a:lumOff val="0"/>
              <a:alphaOff val="0"/>
            </a:schemeClr>
          </a:solidFill>
          <a:prstDash val="solid"/>
          <a:miter lim="800000"/>
        </a:ln>
        <a:effectLst/>
      </dgm:spPr>
    </dgm:pt>
    <dgm:pt modelId="{EC8B0F29-77B3-D54B-816A-31DA34C185B1}" type="pres">
      <dgm:prSet presAssocID="{90663026-E325-0D49-8FDE-01AFDF311E18}" presName="composite" presStyleCnt="0"/>
      <dgm:spPr/>
    </dgm:pt>
    <dgm:pt modelId="{BAB7C0A4-A518-8746-9F3D-A5A2EF494ABD}" type="pres">
      <dgm:prSet presAssocID="{90663026-E325-0D49-8FDE-01AFDF311E18}" presName="Parent1" presStyleLbl="alignNode1" presStyleIdx="2" presStyleCnt="5">
        <dgm:presLayoutVars>
          <dgm:chMax val="1"/>
          <dgm:chPref val="1"/>
          <dgm:bulletEnabled val="1"/>
        </dgm:presLayoutVars>
      </dgm:prSet>
      <dgm:spPr/>
    </dgm:pt>
    <dgm:pt modelId="{EF53BC71-F018-3848-9AA4-692ED7F72AA6}" type="pres">
      <dgm:prSet presAssocID="{90663026-E325-0D49-8FDE-01AFDF311E18}" presName="Childtext1" presStyleLbl="revTx" presStyleIdx="2" presStyleCnt="5">
        <dgm:presLayoutVars>
          <dgm:chMax val="0"/>
          <dgm:chPref val="0"/>
          <dgm:bulletEnabled/>
        </dgm:presLayoutVars>
      </dgm:prSet>
      <dgm:spPr/>
    </dgm:pt>
    <dgm:pt modelId="{BC5965B7-8A8F-4C46-9050-0F8178FA2E5B}" type="pres">
      <dgm:prSet presAssocID="{90663026-E325-0D49-8FDE-01AFDF311E18}" presName="ConnectLine" presStyleLbl="sibTrans1D1" presStyleIdx="2" presStyleCnt="5"/>
      <dgm:spPr>
        <a:noFill/>
        <a:ln w="9525" cap="flat" cmpd="sng" algn="ctr">
          <a:solidFill>
            <a:schemeClr val="dk1">
              <a:hueOff val="0"/>
              <a:satOff val="0"/>
              <a:lumOff val="0"/>
              <a:alphaOff val="0"/>
            </a:schemeClr>
          </a:solidFill>
          <a:prstDash val="solid"/>
          <a:miter lim="800000"/>
        </a:ln>
        <a:effectLst/>
      </dgm:spPr>
    </dgm:pt>
    <dgm:pt modelId="{4CD141FF-9742-C245-ABF7-182A02A4F529}" type="pres">
      <dgm:prSet presAssocID="{90663026-E325-0D49-8FDE-01AFDF311E18}" presName="EmptyPane" presStyleCnt="0"/>
      <dgm:spPr/>
    </dgm:pt>
    <dgm:pt modelId="{DDFEA156-A94E-424A-A9CD-33B6FD369B36}" type="pres">
      <dgm:prSet presAssocID="{2C53C40D-F0A0-194C-8F6E-3959C0820026}" presName="spaceBetweenRectangles" presStyleLbl="fgAcc1" presStyleIdx="2" presStyleCnt="4"/>
      <dgm:spPr>
        <a:solidFill>
          <a:schemeClr val="lt1">
            <a:alpha val="90000"/>
            <a:hueOff val="0"/>
            <a:satOff val="0"/>
            <a:lumOff val="0"/>
            <a:alphaOff val="0"/>
          </a:schemeClr>
        </a:solidFill>
        <a:ln w="12700" cap="flat" cmpd="sng" algn="ctr">
          <a:solidFill>
            <a:schemeClr val="dk1">
              <a:hueOff val="0"/>
              <a:satOff val="0"/>
              <a:lumOff val="0"/>
              <a:alphaOff val="0"/>
            </a:schemeClr>
          </a:solidFill>
          <a:prstDash val="solid"/>
          <a:miter lim="800000"/>
        </a:ln>
        <a:effectLst/>
      </dgm:spPr>
    </dgm:pt>
    <dgm:pt modelId="{C66E8E3F-78E3-9440-ADEC-F65FCDE7B441}" type="pres">
      <dgm:prSet presAssocID="{71B156C9-2D3F-E44E-A2AA-29BA4ECDF9B5}" presName="composite" presStyleCnt="0"/>
      <dgm:spPr/>
    </dgm:pt>
    <dgm:pt modelId="{900238F4-34EB-C847-8F7F-3FD36AEB58F0}" type="pres">
      <dgm:prSet presAssocID="{71B156C9-2D3F-E44E-A2AA-29BA4ECDF9B5}" presName="Parent1" presStyleLbl="alignNode1" presStyleIdx="3" presStyleCnt="5" custScaleX="113431">
        <dgm:presLayoutVars>
          <dgm:chMax val="1"/>
          <dgm:chPref val="1"/>
          <dgm:bulletEnabled val="1"/>
        </dgm:presLayoutVars>
      </dgm:prSet>
      <dgm:spPr/>
    </dgm:pt>
    <dgm:pt modelId="{5D9A5B0A-157B-2D42-871B-1D069B66DE13}" type="pres">
      <dgm:prSet presAssocID="{71B156C9-2D3F-E44E-A2AA-29BA4ECDF9B5}" presName="Childtext1" presStyleLbl="revTx" presStyleIdx="3" presStyleCnt="5">
        <dgm:presLayoutVars>
          <dgm:chMax val="0"/>
          <dgm:chPref val="0"/>
          <dgm:bulletEnabled/>
        </dgm:presLayoutVars>
      </dgm:prSet>
      <dgm:spPr/>
    </dgm:pt>
    <dgm:pt modelId="{B5F6032D-7B60-604D-85B9-8A2CA88360EB}" type="pres">
      <dgm:prSet presAssocID="{71B156C9-2D3F-E44E-A2AA-29BA4ECDF9B5}" presName="ConnectLine" presStyleLbl="sibTrans1D1" presStyleIdx="3" presStyleCnt="5"/>
      <dgm:spPr>
        <a:noFill/>
        <a:ln w="9525" cap="flat" cmpd="sng" algn="ctr">
          <a:solidFill>
            <a:schemeClr val="dk1">
              <a:hueOff val="0"/>
              <a:satOff val="0"/>
              <a:lumOff val="0"/>
              <a:alphaOff val="0"/>
            </a:schemeClr>
          </a:solidFill>
          <a:prstDash val="solid"/>
          <a:miter lim="800000"/>
        </a:ln>
        <a:effectLst/>
      </dgm:spPr>
    </dgm:pt>
    <dgm:pt modelId="{329B26C8-218D-3049-B821-810E7FE0F273}" type="pres">
      <dgm:prSet presAssocID="{71B156C9-2D3F-E44E-A2AA-29BA4ECDF9B5}" presName="EmptyPane" presStyleCnt="0"/>
      <dgm:spPr/>
    </dgm:pt>
    <dgm:pt modelId="{E4C287DA-68DA-2640-A6F4-F8B7554A06B8}" type="pres">
      <dgm:prSet presAssocID="{D6AF16E1-3831-CE4F-9465-9E9762558400}" presName="spaceBetweenRectangles" presStyleLbl="fgAcc1" presStyleIdx="3" presStyleCnt="4"/>
      <dgm:spPr>
        <a:solidFill>
          <a:schemeClr val="lt1">
            <a:alpha val="90000"/>
            <a:hueOff val="0"/>
            <a:satOff val="0"/>
            <a:lumOff val="0"/>
            <a:alphaOff val="0"/>
          </a:schemeClr>
        </a:solidFill>
        <a:ln w="12700" cap="flat" cmpd="sng" algn="ctr">
          <a:solidFill>
            <a:schemeClr val="dk1">
              <a:hueOff val="0"/>
              <a:satOff val="0"/>
              <a:lumOff val="0"/>
              <a:alphaOff val="0"/>
            </a:schemeClr>
          </a:solidFill>
          <a:prstDash val="solid"/>
          <a:miter lim="800000"/>
        </a:ln>
        <a:effectLst/>
      </dgm:spPr>
    </dgm:pt>
    <dgm:pt modelId="{34EF13C1-65C1-1D4F-908E-4EA93F06F27A}" type="pres">
      <dgm:prSet presAssocID="{DBC459E0-A1A2-AA4E-9DF1-DE4B7121A027}" presName="composite" presStyleCnt="0"/>
      <dgm:spPr/>
    </dgm:pt>
    <dgm:pt modelId="{0F1ECA1C-C2B1-844F-88D1-2BBAB4295D09}" type="pres">
      <dgm:prSet presAssocID="{DBC459E0-A1A2-AA4E-9DF1-DE4B7121A027}" presName="Parent1" presStyleLbl="alignNode1" presStyleIdx="4" presStyleCnt="5">
        <dgm:presLayoutVars>
          <dgm:chMax val="1"/>
          <dgm:chPref val="1"/>
          <dgm:bulletEnabled val="1"/>
        </dgm:presLayoutVars>
      </dgm:prSet>
      <dgm:spPr/>
    </dgm:pt>
    <dgm:pt modelId="{CA585B08-A42C-364F-88EC-B8098D5CD516}" type="pres">
      <dgm:prSet presAssocID="{DBC459E0-A1A2-AA4E-9DF1-DE4B7121A027}" presName="Childtext1" presStyleLbl="revTx" presStyleIdx="4" presStyleCnt="5">
        <dgm:presLayoutVars>
          <dgm:chMax val="0"/>
          <dgm:chPref val="0"/>
          <dgm:bulletEnabled/>
        </dgm:presLayoutVars>
      </dgm:prSet>
      <dgm:spPr/>
    </dgm:pt>
    <dgm:pt modelId="{83B98F61-BE91-7745-A389-5F15A3B8B1A5}" type="pres">
      <dgm:prSet presAssocID="{DBC459E0-A1A2-AA4E-9DF1-DE4B7121A027}" presName="ConnectLine" presStyleLbl="sibTrans1D1" presStyleIdx="4" presStyleCnt="5"/>
      <dgm:spPr>
        <a:noFill/>
        <a:ln w="9525" cap="flat" cmpd="sng" algn="ctr">
          <a:solidFill>
            <a:schemeClr val="dk1">
              <a:hueOff val="0"/>
              <a:satOff val="0"/>
              <a:lumOff val="0"/>
              <a:alphaOff val="0"/>
            </a:schemeClr>
          </a:solidFill>
          <a:prstDash val="solid"/>
          <a:miter lim="800000"/>
        </a:ln>
        <a:effectLst/>
      </dgm:spPr>
    </dgm:pt>
    <dgm:pt modelId="{DD5B06B0-C175-6444-BE42-FB1F3D269999}" type="pres">
      <dgm:prSet presAssocID="{DBC459E0-A1A2-AA4E-9DF1-DE4B7121A027}" presName="EmptyPane" presStyleCnt="0"/>
      <dgm:spPr/>
    </dgm:pt>
  </dgm:ptLst>
  <dgm:cxnLst>
    <dgm:cxn modelId="{6891B101-0FB9-434F-A5DE-ED59AA4B8B26}" srcId="{8E871BBF-A710-0B45-9124-2ED8B78A8279}" destId="{9B7BC43F-8CC9-804A-B439-5070BDF21550}" srcOrd="0" destOrd="0" parTransId="{2A90D1D0-359D-5D43-A863-AE1E2F258EFA}" sibTransId="{3D85D6DC-8A4B-494A-9DDC-23CA05BC7353}"/>
    <dgm:cxn modelId="{2A22B403-2054-CE4B-868C-6C0C06E4A406}" type="presOf" srcId="{8663CBC0-9CF1-CC4A-9BD5-A6853FB56DFA}" destId="{CA585B08-A42C-364F-88EC-B8098D5CD516}" srcOrd="0" destOrd="0" presId="urn:microsoft.com/office/officeart/2024/3/layout/BlockTimeline"/>
    <dgm:cxn modelId="{5E50260A-DC02-C345-931F-84F32716E773}" srcId="{4DC629B2-A06F-D74F-A853-F7E6BCB9FC7C}" destId="{8E871BBF-A710-0B45-9124-2ED8B78A8279}" srcOrd="0" destOrd="0" parTransId="{27C46D1D-586B-C546-8336-A64B7FEE98FD}" sibTransId="{559917C5-27DA-F145-B777-57F300F12A60}"/>
    <dgm:cxn modelId="{30CF0331-DB10-A649-B729-E2DE31D35919}" type="presOf" srcId="{04CEA5A5-2411-0243-9D15-B8B8B7152811}" destId="{EF53BC71-F018-3848-9AA4-692ED7F72AA6}" srcOrd="0" destOrd="0" presId="urn:microsoft.com/office/officeart/2024/3/layout/BlockTimeline"/>
    <dgm:cxn modelId="{79190A36-2509-3944-BBB3-D0961AABB412}" type="presOf" srcId="{EA9E8D1F-2DF2-BE4F-A0EC-02E95A92ED4D}" destId="{5D9A5B0A-157B-2D42-871B-1D069B66DE13}" srcOrd="0" destOrd="0" presId="urn:microsoft.com/office/officeart/2024/3/layout/BlockTimeline"/>
    <dgm:cxn modelId="{63A56136-00E7-7E42-91E5-D39FAC9C29CB}" srcId="{4DC629B2-A06F-D74F-A853-F7E6BCB9FC7C}" destId="{71B156C9-2D3F-E44E-A2AA-29BA4ECDF9B5}" srcOrd="3" destOrd="0" parTransId="{4B7333F4-0F9D-DB49-8498-814E66E2A473}" sibTransId="{D6AF16E1-3831-CE4F-9465-9E9762558400}"/>
    <dgm:cxn modelId="{2E915F40-3079-6748-B2DF-1D83B6AD37B2}" type="presOf" srcId="{71B156C9-2D3F-E44E-A2AA-29BA4ECDF9B5}" destId="{900238F4-34EB-C847-8F7F-3FD36AEB58F0}" srcOrd="0" destOrd="0" presId="urn:microsoft.com/office/officeart/2024/3/layout/BlockTimeline"/>
    <dgm:cxn modelId="{7E0C1D61-0DBC-DD4D-8854-9D1AFAD90787}" type="presOf" srcId="{A2A7E3EA-FCCB-6B45-B3B3-E97975F2C90B}" destId="{81E632AE-EF0D-7444-AA1C-2A023F734DBD}" srcOrd="0" destOrd="0" presId="urn:microsoft.com/office/officeart/2024/3/layout/BlockTimeline"/>
    <dgm:cxn modelId="{CA6F5362-89AD-E040-80F7-7BEAC5D98832}" srcId="{4DC629B2-A06F-D74F-A853-F7E6BCB9FC7C}" destId="{90663026-E325-0D49-8FDE-01AFDF311E18}" srcOrd="2" destOrd="0" parTransId="{F35F93C5-EC3F-914F-BA35-3C557A8A84AD}" sibTransId="{2C53C40D-F0A0-194C-8F6E-3959C0820026}"/>
    <dgm:cxn modelId="{B8892C4E-0EB9-D746-AE76-E3240259F89F}" type="presOf" srcId="{90663026-E325-0D49-8FDE-01AFDF311E18}" destId="{BAB7C0A4-A518-8746-9F3D-A5A2EF494ABD}" srcOrd="0" destOrd="0" presId="urn:microsoft.com/office/officeart/2024/3/layout/BlockTimeline"/>
    <dgm:cxn modelId="{4B4F7956-B41C-5747-8045-53886BCE411D}" srcId="{4DC629B2-A06F-D74F-A853-F7E6BCB9FC7C}" destId="{A2A7E3EA-FCCB-6B45-B3B3-E97975F2C90B}" srcOrd="1" destOrd="0" parTransId="{07D66724-4FA6-2C4E-B53D-B40887ED2312}" sibTransId="{AAE9AF05-7F5D-1844-B585-6607166A79AB}"/>
    <dgm:cxn modelId="{5763CD76-9816-E846-A9E7-6251EA9A7107}" srcId="{4DC629B2-A06F-D74F-A853-F7E6BCB9FC7C}" destId="{DBC459E0-A1A2-AA4E-9DF1-DE4B7121A027}" srcOrd="4" destOrd="0" parTransId="{1FA48CB4-593F-594F-9FA0-A3F1FD616593}" sibTransId="{25A66AB8-A93E-8846-AEE4-F96B92AE2903}"/>
    <dgm:cxn modelId="{5F4ADC7D-70F2-A949-9318-04AF27B25FA8}" type="presOf" srcId="{4DC629B2-A06F-D74F-A853-F7E6BCB9FC7C}" destId="{BBF53374-1D8A-EC4A-845B-B5A34477066F}" srcOrd="0" destOrd="0" presId="urn:microsoft.com/office/officeart/2024/3/layout/BlockTimeline"/>
    <dgm:cxn modelId="{F1CD3286-1E85-D948-B0B3-CAC72E535EA1}" type="presOf" srcId="{9B7BC43F-8CC9-804A-B439-5070BDF21550}" destId="{7C4E3154-F075-C642-98A8-2BDE437B8C94}" srcOrd="0" destOrd="0" presId="urn:microsoft.com/office/officeart/2024/3/layout/BlockTimeline"/>
    <dgm:cxn modelId="{49EAE288-B82F-794F-9AFC-010B09604F2E}" srcId="{90663026-E325-0D49-8FDE-01AFDF311E18}" destId="{04CEA5A5-2411-0243-9D15-B8B8B7152811}" srcOrd="0" destOrd="0" parTransId="{0B741214-7A17-2D4E-9470-ABEABC6FFDCB}" sibTransId="{1F34A8F2-711D-A94E-A85D-769D8F901AD6}"/>
    <dgm:cxn modelId="{D687368F-0354-B846-8D8E-CB75FBBBC324}" srcId="{A2A7E3EA-FCCB-6B45-B3B3-E97975F2C90B}" destId="{BF5EF689-2158-F54E-9F53-CEEE8EFF2EB7}" srcOrd="0" destOrd="0" parTransId="{19BFD00E-FF3F-E94C-BFA2-B82D68E16738}" sibTransId="{D007CC7B-5C00-2749-8647-5BCC75DA9810}"/>
    <dgm:cxn modelId="{76877F93-9DB5-FA4C-B54D-D0B983680D65}" type="presOf" srcId="{8E871BBF-A710-0B45-9124-2ED8B78A8279}" destId="{3D8549E4-93DA-EF48-9AE5-4DF92A6B6A08}" srcOrd="0" destOrd="0" presId="urn:microsoft.com/office/officeart/2024/3/layout/BlockTimeline"/>
    <dgm:cxn modelId="{CE17B498-4372-7446-BF91-B004832E07D2}" srcId="{71B156C9-2D3F-E44E-A2AA-29BA4ECDF9B5}" destId="{EA9E8D1F-2DF2-BE4F-A0EC-02E95A92ED4D}" srcOrd="0" destOrd="0" parTransId="{063FB295-AFFD-A049-A4A0-616F906E349F}" sibTransId="{D495EA1B-1878-5E4F-89F1-2DE772553981}"/>
    <dgm:cxn modelId="{78DC78C1-E642-B445-BA6E-DD8889B064C7}" type="presOf" srcId="{DBC459E0-A1A2-AA4E-9DF1-DE4B7121A027}" destId="{0F1ECA1C-C2B1-844F-88D1-2BBAB4295D09}" srcOrd="0" destOrd="0" presId="urn:microsoft.com/office/officeart/2024/3/layout/BlockTimeline"/>
    <dgm:cxn modelId="{5E26C8C5-0E37-C948-B79C-59050878AA93}" srcId="{DBC459E0-A1A2-AA4E-9DF1-DE4B7121A027}" destId="{8663CBC0-9CF1-CC4A-9BD5-A6853FB56DFA}" srcOrd="0" destOrd="0" parTransId="{C7CB3087-AE5B-0D4F-8568-B35EC7147A03}" sibTransId="{E98128E9-CCA4-CF40-A110-6E49A838E11A}"/>
    <dgm:cxn modelId="{C5B3C4C8-F9DB-4046-9260-94D8277A1CB8}" type="presOf" srcId="{BF5EF689-2158-F54E-9F53-CEEE8EFF2EB7}" destId="{8DF3F497-DFA6-F44D-840D-7D596466D57E}" srcOrd="0" destOrd="0" presId="urn:microsoft.com/office/officeart/2024/3/layout/BlockTimeline"/>
    <dgm:cxn modelId="{3D6675E9-427E-7A4C-8963-3B52301DA201}" type="presParOf" srcId="{BBF53374-1D8A-EC4A-845B-B5A34477066F}" destId="{32BBF96D-80FC-6844-BB7E-35E4BF0D54BC}" srcOrd="0" destOrd="0" presId="urn:microsoft.com/office/officeart/2024/3/layout/BlockTimeline"/>
    <dgm:cxn modelId="{24305E22-96CC-D444-ABCC-2BF42B40E6E4}" type="presParOf" srcId="{32BBF96D-80FC-6844-BB7E-35E4BF0D54BC}" destId="{3D8549E4-93DA-EF48-9AE5-4DF92A6B6A08}" srcOrd="0" destOrd="0" presId="urn:microsoft.com/office/officeart/2024/3/layout/BlockTimeline"/>
    <dgm:cxn modelId="{2A7B3DFD-6FD6-7547-9600-7E3F2B3A165D}" type="presParOf" srcId="{32BBF96D-80FC-6844-BB7E-35E4BF0D54BC}" destId="{7C4E3154-F075-C642-98A8-2BDE437B8C94}" srcOrd="1" destOrd="0" presId="urn:microsoft.com/office/officeart/2024/3/layout/BlockTimeline"/>
    <dgm:cxn modelId="{2C42FBDF-8863-CE46-9F24-4914B923046E}" type="presParOf" srcId="{32BBF96D-80FC-6844-BB7E-35E4BF0D54BC}" destId="{2DDEB823-6744-AE44-B473-AE010D399A0C}" srcOrd="2" destOrd="0" presId="urn:microsoft.com/office/officeart/2024/3/layout/BlockTimeline"/>
    <dgm:cxn modelId="{2B0531E2-35B5-8841-BDD3-0F09A1AB9AF0}" type="presParOf" srcId="{32BBF96D-80FC-6844-BB7E-35E4BF0D54BC}" destId="{347E2B74-E9CA-2141-B1BB-71313325AB4D}" srcOrd="3" destOrd="0" presId="urn:microsoft.com/office/officeart/2024/3/layout/BlockTimeline"/>
    <dgm:cxn modelId="{E1A40292-CF4E-664B-985A-8D68E22A044B}" type="presParOf" srcId="{BBF53374-1D8A-EC4A-845B-B5A34477066F}" destId="{5D95B811-EDFD-4D4E-8865-D3A59663E86F}" srcOrd="1" destOrd="0" presId="urn:microsoft.com/office/officeart/2024/3/layout/BlockTimeline"/>
    <dgm:cxn modelId="{CDAB4F67-01F0-9E48-A0D0-FEE5214A4040}" type="presParOf" srcId="{BBF53374-1D8A-EC4A-845B-B5A34477066F}" destId="{80891738-24E9-674B-AEC4-389AE6BC0616}" srcOrd="2" destOrd="0" presId="urn:microsoft.com/office/officeart/2024/3/layout/BlockTimeline"/>
    <dgm:cxn modelId="{70414CCF-4472-D949-AAA1-85644323EE04}" type="presParOf" srcId="{80891738-24E9-674B-AEC4-389AE6BC0616}" destId="{81E632AE-EF0D-7444-AA1C-2A023F734DBD}" srcOrd="0" destOrd="0" presId="urn:microsoft.com/office/officeart/2024/3/layout/BlockTimeline"/>
    <dgm:cxn modelId="{F0EA2636-5EF4-A349-9CD3-2C5345FC35AF}" type="presParOf" srcId="{80891738-24E9-674B-AEC4-389AE6BC0616}" destId="{8DF3F497-DFA6-F44D-840D-7D596466D57E}" srcOrd="1" destOrd="0" presId="urn:microsoft.com/office/officeart/2024/3/layout/BlockTimeline"/>
    <dgm:cxn modelId="{C27D5E7E-B1B0-DD44-A10C-67A8CAAB9528}" type="presParOf" srcId="{80891738-24E9-674B-AEC4-389AE6BC0616}" destId="{6599B6A8-76CC-6449-B6DB-B8CBAF576A9A}" srcOrd="2" destOrd="0" presId="urn:microsoft.com/office/officeart/2024/3/layout/BlockTimeline"/>
    <dgm:cxn modelId="{1D670A6D-D742-D74F-878C-518E97FADCDB}" type="presParOf" srcId="{80891738-24E9-674B-AEC4-389AE6BC0616}" destId="{A7457EAE-3F49-C845-8F27-00A0956EBC29}" srcOrd="3" destOrd="0" presId="urn:microsoft.com/office/officeart/2024/3/layout/BlockTimeline"/>
    <dgm:cxn modelId="{14404AC2-7299-C143-B322-7706A4285B7B}" type="presParOf" srcId="{BBF53374-1D8A-EC4A-845B-B5A34477066F}" destId="{D5650923-BE37-404F-89CA-6A6517CBC9F9}" srcOrd="3" destOrd="0" presId="urn:microsoft.com/office/officeart/2024/3/layout/BlockTimeline"/>
    <dgm:cxn modelId="{BA4EB7B6-B029-F541-B748-FFC3DF291F8D}" type="presParOf" srcId="{BBF53374-1D8A-EC4A-845B-B5A34477066F}" destId="{EC8B0F29-77B3-D54B-816A-31DA34C185B1}" srcOrd="4" destOrd="0" presId="urn:microsoft.com/office/officeart/2024/3/layout/BlockTimeline"/>
    <dgm:cxn modelId="{C3B93F42-F240-C740-9E06-95958930A627}" type="presParOf" srcId="{EC8B0F29-77B3-D54B-816A-31DA34C185B1}" destId="{BAB7C0A4-A518-8746-9F3D-A5A2EF494ABD}" srcOrd="0" destOrd="0" presId="urn:microsoft.com/office/officeart/2024/3/layout/BlockTimeline"/>
    <dgm:cxn modelId="{98F1AEBD-B945-7445-941B-B607260823DC}" type="presParOf" srcId="{EC8B0F29-77B3-D54B-816A-31DA34C185B1}" destId="{EF53BC71-F018-3848-9AA4-692ED7F72AA6}" srcOrd="1" destOrd="0" presId="urn:microsoft.com/office/officeart/2024/3/layout/BlockTimeline"/>
    <dgm:cxn modelId="{4C0C5715-DA9C-2D48-ADB5-AF3E18941FC8}" type="presParOf" srcId="{EC8B0F29-77B3-D54B-816A-31DA34C185B1}" destId="{BC5965B7-8A8F-4C46-9050-0F8178FA2E5B}" srcOrd="2" destOrd="0" presId="urn:microsoft.com/office/officeart/2024/3/layout/BlockTimeline"/>
    <dgm:cxn modelId="{C302655F-CF3D-184F-B486-9C922E5C51A2}" type="presParOf" srcId="{EC8B0F29-77B3-D54B-816A-31DA34C185B1}" destId="{4CD141FF-9742-C245-ABF7-182A02A4F529}" srcOrd="3" destOrd="0" presId="urn:microsoft.com/office/officeart/2024/3/layout/BlockTimeline"/>
    <dgm:cxn modelId="{B031E429-CD56-404F-A0C4-EBD88AE4E9D1}" type="presParOf" srcId="{BBF53374-1D8A-EC4A-845B-B5A34477066F}" destId="{DDFEA156-A94E-424A-A9CD-33B6FD369B36}" srcOrd="5" destOrd="0" presId="urn:microsoft.com/office/officeart/2024/3/layout/BlockTimeline"/>
    <dgm:cxn modelId="{7E70B432-FB5F-B841-8900-D2D345568CE2}" type="presParOf" srcId="{BBF53374-1D8A-EC4A-845B-B5A34477066F}" destId="{C66E8E3F-78E3-9440-ADEC-F65FCDE7B441}" srcOrd="6" destOrd="0" presId="urn:microsoft.com/office/officeart/2024/3/layout/BlockTimeline"/>
    <dgm:cxn modelId="{A5656B5E-254B-A047-B0C8-B1005E75C66A}" type="presParOf" srcId="{C66E8E3F-78E3-9440-ADEC-F65FCDE7B441}" destId="{900238F4-34EB-C847-8F7F-3FD36AEB58F0}" srcOrd="0" destOrd="0" presId="urn:microsoft.com/office/officeart/2024/3/layout/BlockTimeline"/>
    <dgm:cxn modelId="{7516AEEB-7B4A-4745-A13C-7ADBEED757E2}" type="presParOf" srcId="{C66E8E3F-78E3-9440-ADEC-F65FCDE7B441}" destId="{5D9A5B0A-157B-2D42-871B-1D069B66DE13}" srcOrd="1" destOrd="0" presId="urn:microsoft.com/office/officeart/2024/3/layout/BlockTimeline"/>
    <dgm:cxn modelId="{8D8DF1F3-F5E7-E54A-BD45-5FF91383355B}" type="presParOf" srcId="{C66E8E3F-78E3-9440-ADEC-F65FCDE7B441}" destId="{B5F6032D-7B60-604D-85B9-8A2CA88360EB}" srcOrd="2" destOrd="0" presId="urn:microsoft.com/office/officeart/2024/3/layout/BlockTimeline"/>
    <dgm:cxn modelId="{CA95942C-89D3-AD46-ADA4-A4B58D870EEE}" type="presParOf" srcId="{C66E8E3F-78E3-9440-ADEC-F65FCDE7B441}" destId="{329B26C8-218D-3049-B821-810E7FE0F273}" srcOrd="3" destOrd="0" presId="urn:microsoft.com/office/officeart/2024/3/layout/BlockTimeline"/>
    <dgm:cxn modelId="{711339AC-D092-334B-95EA-E4D24264CCC5}" type="presParOf" srcId="{BBF53374-1D8A-EC4A-845B-B5A34477066F}" destId="{E4C287DA-68DA-2640-A6F4-F8B7554A06B8}" srcOrd="7" destOrd="0" presId="urn:microsoft.com/office/officeart/2024/3/layout/BlockTimeline"/>
    <dgm:cxn modelId="{5271A56F-2339-1843-BE03-0310D5700A47}" type="presParOf" srcId="{BBF53374-1D8A-EC4A-845B-B5A34477066F}" destId="{34EF13C1-65C1-1D4F-908E-4EA93F06F27A}" srcOrd="8" destOrd="0" presId="urn:microsoft.com/office/officeart/2024/3/layout/BlockTimeline"/>
    <dgm:cxn modelId="{D4D331DC-A554-E74E-967B-AF7AB72579B7}" type="presParOf" srcId="{34EF13C1-65C1-1D4F-908E-4EA93F06F27A}" destId="{0F1ECA1C-C2B1-844F-88D1-2BBAB4295D09}" srcOrd="0" destOrd="0" presId="urn:microsoft.com/office/officeart/2024/3/layout/BlockTimeline"/>
    <dgm:cxn modelId="{03264361-B84D-0A48-9D41-952BF03891A3}" type="presParOf" srcId="{34EF13C1-65C1-1D4F-908E-4EA93F06F27A}" destId="{CA585B08-A42C-364F-88EC-B8098D5CD516}" srcOrd="1" destOrd="0" presId="urn:microsoft.com/office/officeart/2024/3/layout/BlockTimeline"/>
    <dgm:cxn modelId="{3931C861-7A0C-6E4E-805A-93C28664FB5B}" type="presParOf" srcId="{34EF13C1-65C1-1D4F-908E-4EA93F06F27A}" destId="{83B98F61-BE91-7745-A389-5F15A3B8B1A5}" srcOrd="2" destOrd="0" presId="urn:microsoft.com/office/officeart/2024/3/layout/BlockTimeline"/>
    <dgm:cxn modelId="{6AC9F425-8A0B-CF46-BB38-E65F2D31C4F9}" type="presParOf" srcId="{34EF13C1-65C1-1D4F-908E-4EA93F06F27A}" destId="{DD5B06B0-C175-6444-BE42-FB1F3D269999}" srcOrd="3" destOrd="0" presId="urn:microsoft.com/office/officeart/2024/3/layout/Block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C8E6FAF-4A92-4F33-9A60-8396DD03D5DE}" type="doc">
      <dgm:prSet loTypeId="urn:microsoft.com/office/officeart/2005/8/layout/vList5" loCatId="list" qsTypeId="urn:microsoft.com/office/officeart/2005/8/quickstyle/simple1#9" qsCatId="simple" csTypeId="urn:microsoft.com/office/officeart/2005/8/colors/colorful2#2" csCatId="colorful" phldr="1"/>
      <dgm:spPr/>
      <dgm:t>
        <a:bodyPr/>
        <a:lstStyle/>
        <a:p>
          <a:endParaRPr lang="en-US"/>
        </a:p>
      </dgm:t>
    </dgm:pt>
    <dgm:pt modelId="{788A5C14-2A7B-4CD2-8824-52DAECFA5606}">
      <dgm:prSet/>
      <dgm:spPr>
        <a:solidFill>
          <a:schemeClr val="accent1">
            <a:lumMod val="75000"/>
          </a:schemeClr>
        </a:solidFill>
      </dgm:spPr>
      <dgm:t>
        <a:bodyPr/>
        <a:lstStyle/>
        <a:p>
          <a:r>
            <a:rPr lang="en-US" b="1" dirty="0"/>
            <a:t>Conservation priorities</a:t>
          </a:r>
          <a:endParaRPr lang="en-US" dirty="0"/>
        </a:p>
      </dgm:t>
    </dgm:pt>
    <dgm:pt modelId="{9E002614-4A2A-4653-928B-C0768A95D5CE}" type="parTrans" cxnId="{EF23C5B9-1F3F-49ED-8375-1EB25B82BED1}">
      <dgm:prSet/>
      <dgm:spPr/>
      <dgm:t>
        <a:bodyPr/>
        <a:lstStyle/>
        <a:p>
          <a:endParaRPr lang="en-US"/>
        </a:p>
      </dgm:t>
    </dgm:pt>
    <dgm:pt modelId="{283BFD19-EEFB-4F34-B474-AA4E212EEE24}" type="sibTrans" cxnId="{EF23C5B9-1F3F-49ED-8375-1EB25B82BED1}">
      <dgm:prSet/>
      <dgm:spPr/>
      <dgm:t>
        <a:bodyPr/>
        <a:lstStyle/>
        <a:p>
          <a:endParaRPr lang="en-US"/>
        </a:p>
      </dgm:t>
    </dgm:pt>
    <dgm:pt modelId="{83E94D47-BB39-4ED3-9FFE-F8B6FA480A1C}">
      <dgm:prSet custT="1"/>
      <dgm:spPr/>
      <dgm:t>
        <a:bodyPr/>
        <a:lstStyle/>
        <a:p>
          <a:pPr algn="just">
            <a:buFont typeface="Wingdings" panose="05000000000000000000" pitchFamily="2" charset="2"/>
            <a:buChar char="Ø"/>
          </a:pPr>
          <a:r>
            <a:rPr lang="en-GB" sz="1700" b="1" dirty="0">
              <a:latin typeface="Arial" panose="020B0604020202020204" pitchFamily="34" charset="0"/>
              <a:cs typeface="Arial" panose="020B0604020202020204" pitchFamily="34" charset="0"/>
            </a:rPr>
            <a:t>Institutional Capacity Strengthening: </a:t>
          </a:r>
          <a:r>
            <a:rPr lang="en-GB" sz="1700" dirty="0">
              <a:latin typeface="Arial" panose="020B0604020202020204" pitchFamily="34" charset="0"/>
              <a:cs typeface="Arial" panose="020B0604020202020204" pitchFamily="34" charset="0"/>
            </a:rPr>
            <a:t>to create a framework for managing conservation related projects. </a:t>
          </a:r>
          <a:endParaRPr lang="en-US" sz="1700" dirty="0">
            <a:latin typeface="Arial" panose="020B0604020202020204" pitchFamily="34" charset="0"/>
            <a:cs typeface="Arial" panose="020B0604020202020204" pitchFamily="34" charset="0"/>
          </a:endParaRPr>
        </a:p>
      </dgm:t>
    </dgm:pt>
    <dgm:pt modelId="{D42463A6-0BEC-48F9-8A7C-3CA3D22565ED}" type="parTrans" cxnId="{BCD50C61-0BD1-42C3-9017-5FC82AF015A4}">
      <dgm:prSet/>
      <dgm:spPr/>
      <dgm:t>
        <a:bodyPr/>
        <a:lstStyle/>
        <a:p>
          <a:endParaRPr lang="en-US"/>
        </a:p>
      </dgm:t>
    </dgm:pt>
    <dgm:pt modelId="{779D8BA8-FA9F-49FF-9F5A-6A95BB2B6F2B}" type="sibTrans" cxnId="{BCD50C61-0BD1-42C3-9017-5FC82AF015A4}">
      <dgm:prSet/>
      <dgm:spPr/>
      <dgm:t>
        <a:bodyPr/>
        <a:lstStyle/>
        <a:p>
          <a:endParaRPr lang="en-US"/>
        </a:p>
      </dgm:t>
    </dgm:pt>
    <dgm:pt modelId="{FA05C4EC-50B2-4084-B615-42EB1C535867}">
      <dgm:prSet/>
      <dgm:spPr/>
      <dgm:t>
        <a:bodyPr/>
        <a:lstStyle/>
        <a:p>
          <a:pPr algn="l"/>
          <a:endParaRPr lang="en-US" sz="1600" dirty="0"/>
        </a:p>
      </dgm:t>
    </dgm:pt>
    <dgm:pt modelId="{384FF8CB-A942-485F-90EC-05B22BED165B}" type="parTrans" cxnId="{BF2D90BA-F985-4388-A197-4023ED6B13DA}">
      <dgm:prSet/>
      <dgm:spPr/>
      <dgm:t>
        <a:bodyPr/>
        <a:lstStyle/>
        <a:p>
          <a:endParaRPr lang="en-US"/>
        </a:p>
      </dgm:t>
    </dgm:pt>
    <dgm:pt modelId="{A5D96405-1DBF-4208-A5BD-21790E14EDCA}" type="sibTrans" cxnId="{BF2D90BA-F985-4388-A197-4023ED6B13DA}">
      <dgm:prSet/>
      <dgm:spPr/>
      <dgm:t>
        <a:bodyPr/>
        <a:lstStyle/>
        <a:p>
          <a:endParaRPr lang="en-US"/>
        </a:p>
      </dgm:t>
    </dgm:pt>
    <dgm:pt modelId="{FA759FA4-C465-CB4C-BD65-5467E8ABECE1}">
      <dgm:prSet custT="1"/>
      <dgm:spPr/>
      <dgm:t>
        <a:bodyPr/>
        <a:lstStyle/>
        <a:p>
          <a:pPr algn="just">
            <a:buFont typeface="Arial" panose="020B0604020202020204" pitchFamily="34" charset="0"/>
            <a:buNone/>
          </a:pPr>
          <a:endParaRPr lang="en-US" sz="1700" dirty="0">
            <a:latin typeface="Arial" panose="020B0604020202020204" pitchFamily="34" charset="0"/>
            <a:cs typeface="Arial" panose="020B0604020202020204" pitchFamily="34" charset="0"/>
          </a:endParaRPr>
        </a:p>
      </dgm:t>
    </dgm:pt>
    <dgm:pt modelId="{674A870C-4121-7045-92F6-EDF763274A11}" type="parTrans" cxnId="{C069384D-24EC-8645-886F-5DCEFE50C0F4}">
      <dgm:prSet/>
      <dgm:spPr/>
      <dgm:t>
        <a:bodyPr/>
        <a:lstStyle/>
        <a:p>
          <a:endParaRPr lang="en-GB"/>
        </a:p>
      </dgm:t>
    </dgm:pt>
    <dgm:pt modelId="{2E226F60-E431-2D44-8A9A-7F822CB3FD45}" type="sibTrans" cxnId="{C069384D-24EC-8645-886F-5DCEFE50C0F4}">
      <dgm:prSet/>
      <dgm:spPr/>
      <dgm:t>
        <a:bodyPr/>
        <a:lstStyle/>
        <a:p>
          <a:endParaRPr lang="en-GB"/>
        </a:p>
      </dgm:t>
    </dgm:pt>
    <dgm:pt modelId="{F960ACDE-DCD7-EA47-B338-AFC7F3570178}">
      <dgm:prSet custT="1"/>
      <dgm:spPr/>
      <dgm:t>
        <a:bodyPr/>
        <a:lstStyle/>
        <a:p>
          <a:pPr algn="just">
            <a:buFont typeface="Wingdings" panose="05000000000000000000" pitchFamily="2" charset="2"/>
            <a:buChar char="Ø"/>
          </a:pPr>
          <a:r>
            <a:rPr lang="en-GB" sz="1700" b="1" dirty="0">
              <a:latin typeface="Arial" panose="020B0604020202020204" pitchFamily="34" charset="0"/>
              <a:cs typeface="Arial" panose="020B0604020202020204" pitchFamily="34" charset="0"/>
            </a:rPr>
            <a:t>Policy and Legal Framework</a:t>
          </a:r>
          <a:r>
            <a:rPr lang="en-GB" sz="1700" dirty="0">
              <a:latin typeface="Arial" panose="020B0604020202020204" pitchFamily="34" charset="0"/>
              <a:cs typeface="Arial" panose="020B0604020202020204" pitchFamily="34" charset="0"/>
            </a:rPr>
            <a:t>: prioritize the completion of key policies and their implementation.  </a:t>
          </a:r>
          <a:endParaRPr lang="en-US" sz="1700" dirty="0">
            <a:latin typeface="Arial" panose="020B0604020202020204" pitchFamily="34" charset="0"/>
            <a:cs typeface="Arial" panose="020B0604020202020204" pitchFamily="34" charset="0"/>
          </a:endParaRPr>
        </a:p>
      </dgm:t>
    </dgm:pt>
    <dgm:pt modelId="{B3AE687A-9496-E845-9760-5CCC99CDB706}" type="parTrans" cxnId="{FDAD3FCE-7DF0-4040-9B05-3254C2088D57}">
      <dgm:prSet/>
      <dgm:spPr/>
      <dgm:t>
        <a:bodyPr/>
        <a:lstStyle/>
        <a:p>
          <a:endParaRPr lang="en-GB"/>
        </a:p>
      </dgm:t>
    </dgm:pt>
    <dgm:pt modelId="{C959BFDB-9469-7042-8117-FEABD402F90A}" type="sibTrans" cxnId="{FDAD3FCE-7DF0-4040-9B05-3254C2088D57}">
      <dgm:prSet/>
      <dgm:spPr/>
      <dgm:t>
        <a:bodyPr/>
        <a:lstStyle/>
        <a:p>
          <a:endParaRPr lang="en-GB"/>
        </a:p>
      </dgm:t>
    </dgm:pt>
    <dgm:pt modelId="{9699DE9E-55ED-CE4D-9D8F-6D3FD8D08878}">
      <dgm:prSet custT="1"/>
      <dgm:spPr/>
      <dgm:t>
        <a:bodyPr/>
        <a:lstStyle/>
        <a:p>
          <a:pPr algn="just">
            <a:buNone/>
          </a:pPr>
          <a:endParaRPr lang="en-US" sz="1700">
            <a:latin typeface="Arial" panose="020B0604020202020204" pitchFamily="34" charset="0"/>
            <a:cs typeface="Arial" panose="020B0604020202020204" pitchFamily="34" charset="0"/>
          </a:endParaRPr>
        </a:p>
      </dgm:t>
    </dgm:pt>
    <dgm:pt modelId="{1A3765C7-B10D-084A-A75D-2E6E357651E1}" type="parTrans" cxnId="{7513949E-A6E1-F240-87F6-EE16A34BFE29}">
      <dgm:prSet/>
      <dgm:spPr/>
      <dgm:t>
        <a:bodyPr/>
        <a:lstStyle/>
        <a:p>
          <a:endParaRPr lang="en-GB"/>
        </a:p>
      </dgm:t>
    </dgm:pt>
    <dgm:pt modelId="{E76B915F-22C3-7646-94B1-C337F1056D7E}" type="sibTrans" cxnId="{7513949E-A6E1-F240-87F6-EE16A34BFE29}">
      <dgm:prSet/>
      <dgm:spPr/>
      <dgm:t>
        <a:bodyPr/>
        <a:lstStyle/>
        <a:p>
          <a:endParaRPr lang="en-GB"/>
        </a:p>
      </dgm:t>
    </dgm:pt>
    <dgm:pt modelId="{4165A4C2-51D0-BE4E-9090-75E74461FE13}">
      <dgm:prSet custT="1"/>
      <dgm:spPr/>
      <dgm:t>
        <a:bodyPr/>
        <a:lstStyle/>
        <a:p>
          <a:pPr algn="just">
            <a:buFont typeface="Wingdings" panose="05000000000000000000" pitchFamily="2" charset="2"/>
            <a:buChar char="Ø"/>
          </a:pPr>
          <a:r>
            <a:rPr lang="en-GB" sz="1700" b="1" dirty="0">
              <a:latin typeface="Arial" panose="020B0604020202020204" pitchFamily="34" charset="0"/>
              <a:cs typeface="Arial" panose="020B0604020202020204" pitchFamily="34" charset="0"/>
            </a:rPr>
            <a:t>Interagency Coordination: </a:t>
          </a:r>
          <a:r>
            <a:rPr lang="en-GB" sz="1700" dirty="0">
              <a:latin typeface="Arial" panose="020B0604020202020204" pitchFamily="34" charset="0"/>
              <a:cs typeface="Arial" panose="020B0604020202020204" pitchFamily="34" charset="0"/>
            </a:rPr>
            <a:t>reactivate the National Conservation Coordination Platform amongst EPA, FDA, LLA, and other land use related entities for joint decision making. </a:t>
          </a:r>
          <a:endParaRPr lang="en-US" sz="1700" dirty="0">
            <a:latin typeface="Arial" panose="020B0604020202020204" pitchFamily="34" charset="0"/>
            <a:cs typeface="Arial" panose="020B0604020202020204" pitchFamily="34" charset="0"/>
          </a:endParaRPr>
        </a:p>
      </dgm:t>
    </dgm:pt>
    <dgm:pt modelId="{3E4E8802-5252-824D-A39A-7A04F1467CE8}" type="parTrans" cxnId="{89AE02E6-694D-674A-8470-21CD02DEA275}">
      <dgm:prSet/>
      <dgm:spPr/>
      <dgm:t>
        <a:bodyPr/>
        <a:lstStyle/>
        <a:p>
          <a:endParaRPr lang="en-GB"/>
        </a:p>
      </dgm:t>
    </dgm:pt>
    <dgm:pt modelId="{41DCE4E8-AEAD-AB42-94A5-DC9101D634AF}" type="sibTrans" cxnId="{89AE02E6-694D-674A-8470-21CD02DEA275}">
      <dgm:prSet/>
      <dgm:spPr/>
      <dgm:t>
        <a:bodyPr/>
        <a:lstStyle/>
        <a:p>
          <a:endParaRPr lang="en-GB"/>
        </a:p>
      </dgm:t>
    </dgm:pt>
    <dgm:pt modelId="{BE75DBB8-50D1-D443-BF3A-D72447EB233D}">
      <dgm:prSet custT="1"/>
      <dgm:spPr/>
      <dgm:t>
        <a:bodyPr/>
        <a:lstStyle/>
        <a:p>
          <a:pPr algn="just">
            <a:buFont typeface="Wingdings" panose="05000000000000000000" pitchFamily="2" charset="2"/>
            <a:buChar char="Ø"/>
          </a:pPr>
          <a:r>
            <a:rPr lang="en-GB" sz="1700" b="1" dirty="0">
              <a:latin typeface="Arial" panose="020B0604020202020204" pitchFamily="34" charset="0"/>
              <a:cs typeface="Arial" panose="020B0604020202020204" pitchFamily="34" charset="0"/>
            </a:rPr>
            <a:t>Community Livelihood and Stewardship:</a:t>
          </a:r>
          <a:r>
            <a:rPr lang="en-GB" sz="1700" dirty="0">
              <a:latin typeface="Arial" panose="020B0604020202020204" pitchFamily="34" charset="0"/>
              <a:cs typeface="Arial" panose="020B0604020202020204" pitchFamily="34" charset="0"/>
            </a:rPr>
            <a:t> encourage partners to scale up payment for ecosystem services programs for local communities to sustain stewardship and reduce illegal activities.</a:t>
          </a:r>
          <a:endParaRPr lang="en-US" sz="1700" dirty="0">
            <a:latin typeface="Arial" panose="020B0604020202020204" pitchFamily="34" charset="0"/>
            <a:cs typeface="Arial" panose="020B0604020202020204" pitchFamily="34" charset="0"/>
          </a:endParaRPr>
        </a:p>
      </dgm:t>
    </dgm:pt>
    <dgm:pt modelId="{63721AC7-4C4C-BB44-8F89-E4E1B43A0BC1}" type="parTrans" cxnId="{BE3CB92B-5284-B748-9529-D352360A12B1}">
      <dgm:prSet/>
      <dgm:spPr/>
      <dgm:t>
        <a:bodyPr/>
        <a:lstStyle/>
        <a:p>
          <a:endParaRPr lang="en-GB"/>
        </a:p>
      </dgm:t>
    </dgm:pt>
    <dgm:pt modelId="{94A54743-5699-384A-8617-F182FE03797D}" type="sibTrans" cxnId="{BE3CB92B-5284-B748-9529-D352360A12B1}">
      <dgm:prSet/>
      <dgm:spPr/>
      <dgm:t>
        <a:bodyPr/>
        <a:lstStyle/>
        <a:p>
          <a:endParaRPr lang="en-GB"/>
        </a:p>
      </dgm:t>
    </dgm:pt>
    <dgm:pt modelId="{011461C1-67B1-3848-B138-687E03AB9DB9}">
      <dgm:prSet custT="1"/>
      <dgm:spPr/>
      <dgm:t>
        <a:bodyPr/>
        <a:lstStyle/>
        <a:p>
          <a:pPr algn="just">
            <a:buNone/>
          </a:pPr>
          <a:endParaRPr lang="en-US" sz="1700" dirty="0">
            <a:latin typeface="Arial" panose="020B0604020202020204" pitchFamily="34" charset="0"/>
            <a:cs typeface="Arial" panose="020B0604020202020204" pitchFamily="34" charset="0"/>
          </a:endParaRPr>
        </a:p>
      </dgm:t>
    </dgm:pt>
    <dgm:pt modelId="{2323FF6F-222A-9145-B8AC-001D6DE8C8BD}" type="parTrans" cxnId="{FE2E59BD-EA2D-BA43-9055-EBA44D847986}">
      <dgm:prSet/>
      <dgm:spPr/>
      <dgm:t>
        <a:bodyPr/>
        <a:lstStyle/>
        <a:p>
          <a:endParaRPr lang="en-GB"/>
        </a:p>
      </dgm:t>
    </dgm:pt>
    <dgm:pt modelId="{7675764A-64AB-024D-91EC-95421131DCC0}" type="sibTrans" cxnId="{FE2E59BD-EA2D-BA43-9055-EBA44D847986}">
      <dgm:prSet/>
      <dgm:spPr/>
      <dgm:t>
        <a:bodyPr/>
        <a:lstStyle/>
        <a:p>
          <a:endParaRPr lang="en-GB"/>
        </a:p>
      </dgm:t>
    </dgm:pt>
    <dgm:pt modelId="{1420EB1B-BFF8-3447-9AB8-C34F8E91305C}">
      <dgm:prSet custT="1"/>
      <dgm:spPr/>
      <dgm:t>
        <a:bodyPr/>
        <a:lstStyle/>
        <a:p>
          <a:pPr algn="just">
            <a:buFont typeface="Wingdings" panose="05000000000000000000" pitchFamily="2" charset="2"/>
            <a:buChar char="Ø"/>
          </a:pPr>
          <a:r>
            <a:rPr lang="en-GB" sz="1700" b="1" dirty="0">
              <a:latin typeface="Arial" panose="020B0604020202020204" pitchFamily="34" charset="0"/>
              <a:cs typeface="Arial" panose="020B0604020202020204" pitchFamily="34" charset="0"/>
            </a:rPr>
            <a:t>Protected areas &amp; nature-based solutions</a:t>
          </a:r>
          <a:r>
            <a:rPr lang="en-GB" sz="1700" dirty="0">
              <a:latin typeface="Arial" panose="020B0604020202020204" pitchFamily="34" charset="0"/>
              <a:cs typeface="Arial" panose="020B0604020202020204" pitchFamily="34" charset="0"/>
            </a:rPr>
            <a:t>: prioritize and fast-track restoration in degraded terrestrial forests, mangroves in urban/coastal hotspots. The FDA and partners should gazette priority mangrove sites, enforce protection, and fund community-led restoration. </a:t>
          </a:r>
          <a:endParaRPr lang="en-US" sz="1700" dirty="0">
            <a:latin typeface="Arial" panose="020B0604020202020204" pitchFamily="34" charset="0"/>
            <a:cs typeface="Arial" panose="020B0604020202020204" pitchFamily="34" charset="0"/>
          </a:endParaRPr>
        </a:p>
      </dgm:t>
    </dgm:pt>
    <dgm:pt modelId="{82531ED0-009E-EF43-9241-B0F84B8E6EF9}" type="parTrans" cxnId="{C7C48388-1CC8-474B-A288-B4BAA9C19DBA}">
      <dgm:prSet/>
      <dgm:spPr/>
      <dgm:t>
        <a:bodyPr/>
        <a:lstStyle/>
        <a:p>
          <a:endParaRPr lang="en-GB"/>
        </a:p>
      </dgm:t>
    </dgm:pt>
    <dgm:pt modelId="{6CBF18C1-54E3-F449-BF37-6799194E345A}" type="sibTrans" cxnId="{C7C48388-1CC8-474B-A288-B4BAA9C19DBA}">
      <dgm:prSet/>
      <dgm:spPr/>
      <dgm:t>
        <a:bodyPr/>
        <a:lstStyle/>
        <a:p>
          <a:endParaRPr lang="en-GB"/>
        </a:p>
      </dgm:t>
    </dgm:pt>
    <dgm:pt modelId="{A4DAE1FC-A0B7-2046-894E-37515BA1A383}">
      <dgm:prSet custT="1"/>
      <dgm:spPr/>
      <dgm:t>
        <a:bodyPr/>
        <a:lstStyle/>
        <a:p>
          <a:pPr algn="just">
            <a:buNone/>
          </a:pPr>
          <a:endParaRPr lang="en-US" sz="1700">
            <a:latin typeface="Arial" panose="020B0604020202020204" pitchFamily="34" charset="0"/>
            <a:cs typeface="Arial" panose="020B0604020202020204" pitchFamily="34" charset="0"/>
          </a:endParaRPr>
        </a:p>
      </dgm:t>
    </dgm:pt>
    <dgm:pt modelId="{E7C75A07-F781-1949-988D-7DE799048964}" type="parTrans" cxnId="{8EFA6811-C85C-284D-8AAA-D29B2434CE95}">
      <dgm:prSet/>
      <dgm:spPr/>
      <dgm:t>
        <a:bodyPr/>
        <a:lstStyle/>
        <a:p>
          <a:endParaRPr lang="en-GB"/>
        </a:p>
      </dgm:t>
    </dgm:pt>
    <dgm:pt modelId="{3AA5EF53-A99B-D146-8CC6-2EC79CEBE20F}" type="sibTrans" cxnId="{8EFA6811-C85C-284D-8AAA-D29B2434CE95}">
      <dgm:prSet/>
      <dgm:spPr/>
      <dgm:t>
        <a:bodyPr/>
        <a:lstStyle/>
        <a:p>
          <a:endParaRPr lang="en-GB"/>
        </a:p>
      </dgm:t>
    </dgm:pt>
    <dgm:pt modelId="{DE2597AE-3364-4546-98F1-DF19F762FFB3}">
      <dgm:prSet custT="1"/>
      <dgm:spPr/>
      <dgm:t>
        <a:bodyPr/>
        <a:lstStyle/>
        <a:p>
          <a:pPr algn="just">
            <a:buFont typeface="Wingdings" panose="05000000000000000000" pitchFamily="2" charset="2"/>
            <a:buChar char="Ø"/>
          </a:pPr>
          <a:r>
            <a:rPr lang="en-GB" sz="1700" b="1" dirty="0">
              <a:latin typeface="Arial" panose="020B0604020202020204" pitchFamily="34" charset="0"/>
              <a:cs typeface="Arial" panose="020B0604020202020204" pitchFamily="34" charset="0"/>
            </a:rPr>
            <a:t>Conservation Finance: </a:t>
          </a:r>
          <a:r>
            <a:rPr lang="en-GB" sz="1700" dirty="0">
              <a:latin typeface="Arial" panose="020B0604020202020204" pitchFamily="34" charset="0"/>
              <a:cs typeface="Arial" panose="020B0604020202020204" pitchFamily="34" charset="0"/>
            </a:rPr>
            <a:t>In collaboration with the Liberia Conservation Fund, the FDA should develop a national forest conservation finance strategy with blended finance instruments. Government should also require extractive companies to make offset payments for conservation.</a:t>
          </a:r>
          <a:endParaRPr lang="en-US" sz="1700" dirty="0">
            <a:latin typeface="Arial" panose="020B0604020202020204" pitchFamily="34" charset="0"/>
            <a:cs typeface="Arial" panose="020B0604020202020204" pitchFamily="34" charset="0"/>
          </a:endParaRPr>
        </a:p>
      </dgm:t>
    </dgm:pt>
    <dgm:pt modelId="{85EFCE96-8493-F743-85DD-1AC8597C1127}" type="parTrans" cxnId="{ECCFC35E-FD14-434C-A4FC-EE9432D994AB}">
      <dgm:prSet/>
      <dgm:spPr/>
      <dgm:t>
        <a:bodyPr/>
        <a:lstStyle/>
        <a:p>
          <a:endParaRPr lang="en-GB"/>
        </a:p>
      </dgm:t>
    </dgm:pt>
    <dgm:pt modelId="{83993AE7-A140-134F-BBBD-6D9EB431C4C2}" type="sibTrans" cxnId="{ECCFC35E-FD14-434C-A4FC-EE9432D994AB}">
      <dgm:prSet/>
      <dgm:spPr/>
      <dgm:t>
        <a:bodyPr/>
        <a:lstStyle/>
        <a:p>
          <a:endParaRPr lang="en-GB"/>
        </a:p>
      </dgm:t>
    </dgm:pt>
    <dgm:pt modelId="{474B151E-FA5C-6744-8A11-EBC9DDB1C1D6}">
      <dgm:prSet custT="1"/>
      <dgm:spPr/>
      <dgm:t>
        <a:bodyPr/>
        <a:lstStyle/>
        <a:p>
          <a:pPr algn="just">
            <a:buNone/>
          </a:pPr>
          <a:endParaRPr lang="en-US" sz="1700">
            <a:latin typeface="Arial" panose="020B0604020202020204" pitchFamily="34" charset="0"/>
            <a:cs typeface="Arial" panose="020B0604020202020204" pitchFamily="34" charset="0"/>
          </a:endParaRPr>
        </a:p>
      </dgm:t>
    </dgm:pt>
    <dgm:pt modelId="{00755A8C-9AD5-B84D-98FE-D8CE1FB1FEA1}" type="parTrans" cxnId="{7071964E-9933-1A4D-B96A-ABED8CF19FCB}">
      <dgm:prSet/>
      <dgm:spPr/>
      <dgm:t>
        <a:bodyPr/>
        <a:lstStyle/>
        <a:p>
          <a:endParaRPr lang="en-US"/>
        </a:p>
      </dgm:t>
    </dgm:pt>
    <dgm:pt modelId="{CA6017C9-E423-4148-AC6E-4658AF71FE83}" type="sibTrans" cxnId="{7071964E-9933-1A4D-B96A-ABED8CF19FCB}">
      <dgm:prSet/>
      <dgm:spPr/>
      <dgm:t>
        <a:bodyPr/>
        <a:lstStyle/>
        <a:p>
          <a:endParaRPr lang="en-US"/>
        </a:p>
      </dgm:t>
    </dgm:pt>
    <dgm:pt modelId="{E42B794E-0942-40BE-B512-945B0D1E5E2C}" type="pres">
      <dgm:prSet presAssocID="{0C8E6FAF-4A92-4F33-9A60-8396DD03D5DE}" presName="Name0" presStyleCnt="0">
        <dgm:presLayoutVars>
          <dgm:dir/>
          <dgm:animLvl val="lvl"/>
          <dgm:resizeHandles val="exact"/>
        </dgm:presLayoutVars>
      </dgm:prSet>
      <dgm:spPr/>
    </dgm:pt>
    <dgm:pt modelId="{9C4C9913-5AA8-45E5-8F81-A990570BEA9B}" type="pres">
      <dgm:prSet presAssocID="{788A5C14-2A7B-4CD2-8824-52DAECFA5606}" presName="linNode" presStyleCnt="0"/>
      <dgm:spPr/>
    </dgm:pt>
    <dgm:pt modelId="{63776EAB-0E11-44F1-B0FA-88E7267680FB}" type="pres">
      <dgm:prSet presAssocID="{788A5C14-2A7B-4CD2-8824-52DAECFA5606}" presName="parentText" presStyleLbl="node1" presStyleIdx="0" presStyleCnt="1">
        <dgm:presLayoutVars>
          <dgm:chMax val="1"/>
          <dgm:bulletEnabled val="1"/>
        </dgm:presLayoutVars>
      </dgm:prSet>
      <dgm:spPr/>
    </dgm:pt>
    <dgm:pt modelId="{CEFF5A5C-52AC-4F05-AA8F-8830FA6DADE0}" type="pres">
      <dgm:prSet presAssocID="{788A5C14-2A7B-4CD2-8824-52DAECFA5606}" presName="descendantText" presStyleLbl="alignAccFollowNode1" presStyleIdx="0" presStyleCnt="1" custScaleX="105017" custScaleY="124614">
        <dgm:presLayoutVars>
          <dgm:bulletEnabled val="1"/>
        </dgm:presLayoutVars>
      </dgm:prSet>
      <dgm:spPr/>
    </dgm:pt>
  </dgm:ptLst>
  <dgm:cxnLst>
    <dgm:cxn modelId="{8EFA6811-C85C-284D-8AAA-D29B2434CE95}" srcId="{788A5C14-2A7B-4CD2-8824-52DAECFA5606}" destId="{A4DAE1FC-A0B7-2046-894E-37515BA1A383}" srcOrd="9" destOrd="0" parTransId="{E7C75A07-F781-1949-988D-7DE799048964}" sibTransId="{3AA5EF53-A99B-D146-8CC6-2EC79CEBE20F}"/>
    <dgm:cxn modelId="{E9E5411A-9FD8-6B47-B127-FA04BAA2B76D}" type="presOf" srcId="{1420EB1B-BFF8-3447-9AB8-C34F8E91305C}" destId="{CEFF5A5C-52AC-4F05-AA8F-8830FA6DADE0}" srcOrd="0" destOrd="8" presId="urn:microsoft.com/office/officeart/2005/8/layout/vList5"/>
    <dgm:cxn modelId="{49A0992B-8CEF-40F2-A5A5-3CF6F17A2C9B}" type="presOf" srcId="{0C8E6FAF-4A92-4F33-9A60-8396DD03D5DE}" destId="{E42B794E-0942-40BE-B512-945B0D1E5E2C}" srcOrd="0" destOrd="0" presId="urn:microsoft.com/office/officeart/2005/8/layout/vList5"/>
    <dgm:cxn modelId="{BE3CB92B-5284-B748-9529-D352360A12B1}" srcId="{788A5C14-2A7B-4CD2-8824-52DAECFA5606}" destId="{BE75DBB8-50D1-D443-BF3A-D72447EB233D}" srcOrd="6" destOrd="0" parTransId="{63721AC7-4C4C-BB44-8F89-E4E1B43A0BC1}" sibTransId="{94A54743-5699-384A-8617-F182FE03797D}"/>
    <dgm:cxn modelId="{ECCFC35E-FD14-434C-A4FC-EE9432D994AB}" srcId="{788A5C14-2A7B-4CD2-8824-52DAECFA5606}" destId="{DE2597AE-3364-4546-98F1-DF19F762FFB3}" srcOrd="10" destOrd="0" parTransId="{85EFCE96-8493-F743-85DD-1AC8597C1127}" sibTransId="{83993AE7-A140-134F-BBBD-6D9EB431C4C2}"/>
    <dgm:cxn modelId="{BCD50C61-0BD1-42C3-9017-5FC82AF015A4}" srcId="{788A5C14-2A7B-4CD2-8824-52DAECFA5606}" destId="{83E94D47-BB39-4ED3-9FFE-F8B6FA480A1C}" srcOrd="0" destOrd="0" parTransId="{D42463A6-0BEC-48F9-8A7C-3CA3D22565ED}" sibTransId="{779D8BA8-FA9F-49FF-9F5A-6A95BB2B6F2B}"/>
    <dgm:cxn modelId="{BDB9A243-7399-CA4C-9253-9F0D773C76EB}" type="presOf" srcId="{474B151E-FA5C-6744-8A11-EBC9DDB1C1D6}" destId="{CEFF5A5C-52AC-4F05-AA8F-8830FA6DADE0}" srcOrd="0" destOrd="5" presId="urn:microsoft.com/office/officeart/2005/8/layout/vList5"/>
    <dgm:cxn modelId="{C069384D-24EC-8645-886F-5DCEFE50C0F4}" srcId="{788A5C14-2A7B-4CD2-8824-52DAECFA5606}" destId="{FA759FA4-C465-CB4C-BD65-5467E8ABECE1}" srcOrd="1" destOrd="0" parTransId="{674A870C-4121-7045-92F6-EDF763274A11}" sibTransId="{2E226F60-E431-2D44-8A9A-7F822CB3FD45}"/>
    <dgm:cxn modelId="{7071964E-9933-1A4D-B96A-ABED8CF19FCB}" srcId="{788A5C14-2A7B-4CD2-8824-52DAECFA5606}" destId="{474B151E-FA5C-6744-8A11-EBC9DDB1C1D6}" srcOrd="5" destOrd="0" parTransId="{00755A8C-9AD5-B84D-98FE-D8CE1FB1FEA1}" sibTransId="{CA6017C9-E423-4148-AC6E-4658AF71FE83}"/>
    <dgm:cxn modelId="{DF272888-6AD1-D049-A326-88C76A680AB9}" type="presOf" srcId="{F960ACDE-DCD7-EA47-B338-AFC7F3570178}" destId="{CEFF5A5C-52AC-4F05-AA8F-8830FA6DADE0}" srcOrd="0" destOrd="2" presId="urn:microsoft.com/office/officeart/2005/8/layout/vList5"/>
    <dgm:cxn modelId="{C7C48388-1CC8-474B-A288-B4BAA9C19DBA}" srcId="{788A5C14-2A7B-4CD2-8824-52DAECFA5606}" destId="{1420EB1B-BFF8-3447-9AB8-C34F8E91305C}" srcOrd="8" destOrd="0" parTransId="{82531ED0-009E-EF43-9241-B0F84B8E6EF9}" sibTransId="{6CBF18C1-54E3-F449-BF37-6799194E345A}"/>
    <dgm:cxn modelId="{5B187B8A-6C74-404C-9AEB-C18213645F57}" type="presOf" srcId="{9699DE9E-55ED-CE4D-9D8F-6D3FD8D08878}" destId="{CEFF5A5C-52AC-4F05-AA8F-8830FA6DADE0}" srcOrd="0" destOrd="3" presId="urn:microsoft.com/office/officeart/2005/8/layout/vList5"/>
    <dgm:cxn modelId="{41448495-CE8A-F340-8E44-788CC0358432}" type="presOf" srcId="{A4DAE1FC-A0B7-2046-894E-37515BA1A383}" destId="{CEFF5A5C-52AC-4F05-AA8F-8830FA6DADE0}" srcOrd="0" destOrd="9" presId="urn:microsoft.com/office/officeart/2005/8/layout/vList5"/>
    <dgm:cxn modelId="{7513949E-A6E1-F240-87F6-EE16A34BFE29}" srcId="{788A5C14-2A7B-4CD2-8824-52DAECFA5606}" destId="{9699DE9E-55ED-CE4D-9D8F-6D3FD8D08878}" srcOrd="3" destOrd="0" parTransId="{1A3765C7-B10D-084A-A75D-2E6E357651E1}" sibTransId="{E76B915F-22C3-7646-94B1-C337F1056D7E}"/>
    <dgm:cxn modelId="{89E085A2-DA49-E24D-B85E-4353A14FBA02}" type="presOf" srcId="{BE75DBB8-50D1-D443-BF3A-D72447EB233D}" destId="{CEFF5A5C-52AC-4F05-AA8F-8830FA6DADE0}" srcOrd="0" destOrd="6" presId="urn:microsoft.com/office/officeart/2005/8/layout/vList5"/>
    <dgm:cxn modelId="{1AE37EAF-0FAB-42B6-B947-A1553C6737FE}" type="presOf" srcId="{788A5C14-2A7B-4CD2-8824-52DAECFA5606}" destId="{63776EAB-0E11-44F1-B0FA-88E7267680FB}" srcOrd="0" destOrd="0" presId="urn:microsoft.com/office/officeart/2005/8/layout/vList5"/>
    <dgm:cxn modelId="{EF23C5B9-1F3F-49ED-8375-1EB25B82BED1}" srcId="{0C8E6FAF-4A92-4F33-9A60-8396DD03D5DE}" destId="{788A5C14-2A7B-4CD2-8824-52DAECFA5606}" srcOrd="0" destOrd="0" parTransId="{9E002614-4A2A-4653-928B-C0768A95D5CE}" sibTransId="{283BFD19-EEFB-4F34-B474-AA4E212EEE24}"/>
    <dgm:cxn modelId="{BF2D90BA-F985-4388-A197-4023ED6B13DA}" srcId="{788A5C14-2A7B-4CD2-8824-52DAECFA5606}" destId="{FA05C4EC-50B2-4084-B615-42EB1C535867}" srcOrd="11" destOrd="0" parTransId="{384FF8CB-A942-485F-90EC-05B22BED165B}" sibTransId="{A5D96405-1DBF-4208-A5BD-21790E14EDCA}"/>
    <dgm:cxn modelId="{FE2E59BD-EA2D-BA43-9055-EBA44D847986}" srcId="{788A5C14-2A7B-4CD2-8824-52DAECFA5606}" destId="{011461C1-67B1-3848-B138-687E03AB9DB9}" srcOrd="7" destOrd="0" parTransId="{2323FF6F-222A-9145-B8AC-001D6DE8C8BD}" sibTransId="{7675764A-64AB-024D-91EC-95421131DCC0}"/>
    <dgm:cxn modelId="{FDAD3FCE-7DF0-4040-9B05-3254C2088D57}" srcId="{788A5C14-2A7B-4CD2-8824-52DAECFA5606}" destId="{F960ACDE-DCD7-EA47-B338-AFC7F3570178}" srcOrd="2" destOrd="0" parTransId="{B3AE687A-9496-E845-9760-5CCC99CDB706}" sibTransId="{C959BFDB-9469-7042-8117-FEABD402F90A}"/>
    <dgm:cxn modelId="{89AE02E6-694D-674A-8470-21CD02DEA275}" srcId="{788A5C14-2A7B-4CD2-8824-52DAECFA5606}" destId="{4165A4C2-51D0-BE4E-9090-75E74461FE13}" srcOrd="4" destOrd="0" parTransId="{3E4E8802-5252-824D-A39A-7A04F1467CE8}" sibTransId="{41DCE4E8-AEAD-AB42-94A5-DC9101D634AF}"/>
    <dgm:cxn modelId="{046A62E7-687B-6E4A-B82C-96BEFAD2C804}" type="presOf" srcId="{4165A4C2-51D0-BE4E-9090-75E74461FE13}" destId="{CEFF5A5C-52AC-4F05-AA8F-8830FA6DADE0}" srcOrd="0" destOrd="4" presId="urn:microsoft.com/office/officeart/2005/8/layout/vList5"/>
    <dgm:cxn modelId="{731C90EB-2B0E-C449-97A6-EF657B66EF59}" type="presOf" srcId="{011461C1-67B1-3848-B138-687E03AB9DB9}" destId="{CEFF5A5C-52AC-4F05-AA8F-8830FA6DADE0}" srcOrd="0" destOrd="7" presId="urn:microsoft.com/office/officeart/2005/8/layout/vList5"/>
    <dgm:cxn modelId="{2B8081EF-AB1C-2E4D-929E-DEAB9B136A4F}" type="presOf" srcId="{FA759FA4-C465-CB4C-BD65-5467E8ABECE1}" destId="{CEFF5A5C-52AC-4F05-AA8F-8830FA6DADE0}" srcOrd="0" destOrd="1" presId="urn:microsoft.com/office/officeart/2005/8/layout/vList5"/>
    <dgm:cxn modelId="{718E8CF2-B71A-4F97-9C49-38B7A2E2D683}" type="presOf" srcId="{FA05C4EC-50B2-4084-B615-42EB1C535867}" destId="{CEFF5A5C-52AC-4F05-AA8F-8830FA6DADE0}" srcOrd="0" destOrd="11" presId="urn:microsoft.com/office/officeart/2005/8/layout/vList5"/>
    <dgm:cxn modelId="{5BA82EF8-249D-7142-A9F0-F2407490A9C3}" type="presOf" srcId="{DE2597AE-3364-4546-98F1-DF19F762FFB3}" destId="{CEFF5A5C-52AC-4F05-AA8F-8830FA6DADE0}" srcOrd="0" destOrd="10" presId="urn:microsoft.com/office/officeart/2005/8/layout/vList5"/>
    <dgm:cxn modelId="{1DE394F9-74A3-49F3-8712-8DB90CB5C2CD}" type="presOf" srcId="{83E94D47-BB39-4ED3-9FFE-F8B6FA480A1C}" destId="{CEFF5A5C-52AC-4F05-AA8F-8830FA6DADE0}" srcOrd="0" destOrd="0" presId="urn:microsoft.com/office/officeart/2005/8/layout/vList5"/>
    <dgm:cxn modelId="{A509FF0C-628F-4674-8B3D-8546B260C157}" type="presParOf" srcId="{E42B794E-0942-40BE-B512-945B0D1E5E2C}" destId="{9C4C9913-5AA8-45E5-8F81-A990570BEA9B}" srcOrd="0" destOrd="0" presId="urn:microsoft.com/office/officeart/2005/8/layout/vList5"/>
    <dgm:cxn modelId="{05AF8536-573B-4EAB-BC69-7CADB63ADAAC}" type="presParOf" srcId="{9C4C9913-5AA8-45E5-8F81-A990570BEA9B}" destId="{63776EAB-0E11-44F1-B0FA-88E7267680FB}" srcOrd="0" destOrd="0" presId="urn:microsoft.com/office/officeart/2005/8/layout/vList5"/>
    <dgm:cxn modelId="{AE2951DF-3B74-49F7-9138-C7B8AB8CCD55}" type="presParOf" srcId="{9C4C9913-5AA8-45E5-8F81-A990570BEA9B}" destId="{CEFF5A5C-52AC-4F05-AA8F-8830FA6DADE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C8E6FAF-4A92-4F33-9A60-8396DD03D5DE}" type="doc">
      <dgm:prSet loTypeId="urn:microsoft.com/office/officeart/2005/8/layout/vList5" loCatId="list" qsTypeId="urn:microsoft.com/office/officeart/2005/8/quickstyle/simple1#10" qsCatId="simple" csTypeId="urn:microsoft.com/office/officeart/2005/8/colors/colorful2#3" csCatId="colorful" phldr="1"/>
      <dgm:spPr/>
      <dgm:t>
        <a:bodyPr/>
        <a:lstStyle/>
        <a:p>
          <a:endParaRPr lang="en-US"/>
        </a:p>
      </dgm:t>
    </dgm:pt>
    <dgm:pt modelId="{788A5C14-2A7B-4CD2-8824-52DAECFA5606}">
      <dgm:prSet/>
      <dgm:spPr>
        <a:solidFill>
          <a:schemeClr val="bg2">
            <a:lumMod val="50000"/>
          </a:schemeClr>
        </a:solidFill>
      </dgm:spPr>
      <dgm:t>
        <a:bodyPr/>
        <a:lstStyle/>
        <a:p>
          <a:r>
            <a:rPr lang="en-US" b="1" dirty="0"/>
            <a:t>Community priorities</a:t>
          </a:r>
          <a:endParaRPr lang="en-US" dirty="0"/>
        </a:p>
      </dgm:t>
    </dgm:pt>
    <dgm:pt modelId="{9E002614-4A2A-4653-928B-C0768A95D5CE}" type="parTrans" cxnId="{EF23C5B9-1F3F-49ED-8375-1EB25B82BED1}">
      <dgm:prSet/>
      <dgm:spPr/>
      <dgm:t>
        <a:bodyPr/>
        <a:lstStyle/>
        <a:p>
          <a:endParaRPr lang="en-US"/>
        </a:p>
      </dgm:t>
    </dgm:pt>
    <dgm:pt modelId="{283BFD19-EEFB-4F34-B474-AA4E212EEE24}" type="sibTrans" cxnId="{EF23C5B9-1F3F-49ED-8375-1EB25B82BED1}">
      <dgm:prSet/>
      <dgm:spPr/>
      <dgm:t>
        <a:bodyPr/>
        <a:lstStyle/>
        <a:p>
          <a:endParaRPr lang="en-US"/>
        </a:p>
      </dgm:t>
    </dgm:pt>
    <dgm:pt modelId="{83E94D47-BB39-4ED3-9FFE-F8B6FA480A1C}">
      <dgm:prSet custT="1"/>
      <dgm:spPr/>
      <dgm:t>
        <a:bodyPr/>
        <a:lstStyle/>
        <a:p>
          <a:pPr algn="just">
            <a:buFont typeface="Wingdings" panose="05000000000000000000" pitchFamily="2" charset="2"/>
            <a:buChar char="Ø"/>
          </a:pPr>
          <a:r>
            <a:rPr lang="en-GB" sz="1700" b="1" dirty="0">
              <a:latin typeface="Arial" panose="020B0604020202020204" pitchFamily="34" charset="0"/>
              <a:cs typeface="Arial" panose="020B0604020202020204" pitchFamily="34" charset="0"/>
            </a:rPr>
            <a:t>Review of the legal and regulatory framework</a:t>
          </a:r>
          <a:r>
            <a:rPr lang="en-GB" sz="1700" b="0" dirty="0">
              <a:latin typeface="Arial" panose="020B0604020202020204" pitchFamily="34" charset="0"/>
              <a:cs typeface="Arial" panose="020B0604020202020204" pitchFamily="34" charset="0"/>
            </a:rPr>
            <a:t>: Especially around the governance structure from CRL and LRA (CFMBs and CLDMC’s).</a:t>
          </a:r>
          <a:endParaRPr lang="en-US" sz="1700" b="0" dirty="0">
            <a:latin typeface="Arial" panose="020B0604020202020204" pitchFamily="34" charset="0"/>
            <a:cs typeface="Arial" panose="020B0604020202020204" pitchFamily="34" charset="0"/>
          </a:endParaRPr>
        </a:p>
      </dgm:t>
    </dgm:pt>
    <dgm:pt modelId="{D42463A6-0BEC-48F9-8A7C-3CA3D22565ED}" type="parTrans" cxnId="{BCD50C61-0BD1-42C3-9017-5FC82AF015A4}">
      <dgm:prSet/>
      <dgm:spPr/>
      <dgm:t>
        <a:bodyPr/>
        <a:lstStyle/>
        <a:p>
          <a:endParaRPr lang="en-US"/>
        </a:p>
      </dgm:t>
    </dgm:pt>
    <dgm:pt modelId="{779D8BA8-FA9F-49FF-9F5A-6A95BB2B6F2B}" type="sibTrans" cxnId="{BCD50C61-0BD1-42C3-9017-5FC82AF015A4}">
      <dgm:prSet/>
      <dgm:spPr/>
      <dgm:t>
        <a:bodyPr/>
        <a:lstStyle/>
        <a:p>
          <a:endParaRPr lang="en-US"/>
        </a:p>
      </dgm:t>
    </dgm:pt>
    <dgm:pt modelId="{860A6513-642F-B848-AD57-BA5ADC952156}">
      <dgm:prSet/>
      <dgm:spPr/>
      <dgm:t>
        <a:bodyPr/>
        <a:lstStyle/>
        <a:p>
          <a:pPr algn="l">
            <a:buFont typeface="Arial" panose="020B0604020202020204" pitchFamily="34" charset="0"/>
            <a:buChar char="•"/>
          </a:pPr>
          <a:endParaRPr lang="en-US" sz="1900" b="0"/>
        </a:p>
      </dgm:t>
    </dgm:pt>
    <dgm:pt modelId="{9C6885C3-DC47-0943-80FC-7491D7DD1EEB}" type="parTrans" cxnId="{017D41C9-F859-694C-BB36-02B447D309C1}">
      <dgm:prSet/>
      <dgm:spPr/>
      <dgm:t>
        <a:bodyPr/>
        <a:lstStyle/>
        <a:p>
          <a:endParaRPr lang="en-US"/>
        </a:p>
      </dgm:t>
    </dgm:pt>
    <dgm:pt modelId="{5F0E3A15-2232-0244-A66F-937D4245E174}" type="sibTrans" cxnId="{017D41C9-F859-694C-BB36-02B447D309C1}">
      <dgm:prSet/>
      <dgm:spPr/>
      <dgm:t>
        <a:bodyPr/>
        <a:lstStyle/>
        <a:p>
          <a:endParaRPr lang="en-US"/>
        </a:p>
      </dgm:t>
    </dgm:pt>
    <dgm:pt modelId="{5F6BC891-F840-D24D-8277-68B0F02DC2B7}">
      <dgm:prSet custT="1"/>
      <dgm:spPr/>
      <dgm:t>
        <a:bodyPr/>
        <a:lstStyle/>
        <a:p>
          <a:pPr algn="just">
            <a:buFont typeface="Wingdings" panose="05000000000000000000" pitchFamily="2" charset="2"/>
            <a:buChar char="Ø"/>
          </a:pPr>
          <a:r>
            <a:rPr lang="en-GB" sz="1700" b="1" dirty="0">
              <a:latin typeface="Arial" panose="020B0604020202020204" pitchFamily="34" charset="0"/>
              <a:cs typeface="Arial" panose="020B0604020202020204" pitchFamily="34" charset="0"/>
            </a:rPr>
            <a:t>Revisit social agreements to ensure enforceability for community benefits</a:t>
          </a:r>
          <a:r>
            <a:rPr lang="en-GB" sz="1700" dirty="0">
              <a:latin typeface="Arial" panose="020B0604020202020204" pitchFamily="34" charset="0"/>
              <a:cs typeface="Arial" panose="020B0604020202020204" pitchFamily="34" charset="0"/>
            </a:rPr>
            <a:t>: Making them more specific and binding, or re-thinking social agreements to recognise communities as owners of customary land.</a:t>
          </a:r>
          <a:endParaRPr lang="en-US" sz="1700" b="0" dirty="0">
            <a:latin typeface="Arial" panose="020B0604020202020204" pitchFamily="34" charset="0"/>
            <a:cs typeface="Arial" panose="020B0604020202020204" pitchFamily="34" charset="0"/>
          </a:endParaRPr>
        </a:p>
      </dgm:t>
    </dgm:pt>
    <dgm:pt modelId="{01837744-62C2-F948-B85E-C9F336EEF2BF}" type="parTrans" cxnId="{25D9A152-78F8-E041-B0FF-B478CD7F90E5}">
      <dgm:prSet/>
      <dgm:spPr/>
      <dgm:t>
        <a:bodyPr/>
        <a:lstStyle/>
        <a:p>
          <a:endParaRPr lang="en-US"/>
        </a:p>
      </dgm:t>
    </dgm:pt>
    <dgm:pt modelId="{0338501C-2A5E-7C4F-90F9-82B31571AE5D}" type="sibTrans" cxnId="{25D9A152-78F8-E041-B0FF-B478CD7F90E5}">
      <dgm:prSet/>
      <dgm:spPr/>
      <dgm:t>
        <a:bodyPr/>
        <a:lstStyle/>
        <a:p>
          <a:endParaRPr lang="en-US"/>
        </a:p>
      </dgm:t>
    </dgm:pt>
    <dgm:pt modelId="{AB6E9DB7-F5D0-CD4B-A7F1-20925FC01266}">
      <dgm:prSet custT="1"/>
      <dgm:spPr/>
      <dgm:t>
        <a:bodyPr/>
        <a:lstStyle/>
        <a:p>
          <a:pPr algn="just">
            <a:buFont typeface="Wingdings" panose="05000000000000000000" pitchFamily="2" charset="2"/>
            <a:buChar char="Ø"/>
          </a:pPr>
          <a:r>
            <a:rPr lang="en-GB" sz="1700" b="1" dirty="0">
              <a:latin typeface="Arial" panose="020B0604020202020204" pitchFamily="34" charset="0"/>
              <a:cs typeface="Arial" panose="020B0604020202020204" pitchFamily="34" charset="0"/>
            </a:rPr>
            <a:t>Alternative sources of revenue apart from commercial logging</a:t>
          </a:r>
          <a:r>
            <a:rPr lang="en-GB" sz="1700" b="0" dirty="0">
              <a:latin typeface="Arial" panose="020B0604020202020204" pitchFamily="34" charset="0"/>
              <a:cs typeface="Arial" panose="020B0604020202020204" pitchFamily="34" charset="0"/>
            </a:rPr>
            <a:t>: </a:t>
          </a:r>
          <a:r>
            <a:rPr lang="en-GB" sz="1700" dirty="0">
              <a:latin typeface="Arial" panose="020B0604020202020204" pitchFamily="34" charset="0"/>
              <a:cs typeface="Arial" panose="020B0604020202020204" pitchFamily="34" charset="0"/>
            </a:rPr>
            <a:t>Climate finance, payment for ecosystem services, ecotourism, and biodiversity finance are emerging opportunities for new revenue streams to communities.</a:t>
          </a:r>
          <a:endParaRPr lang="en-US" sz="1700" b="0" dirty="0">
            <a:latin typeface="Arial" panose="020B0604020202020204" pitchFamily="34" charset="0"/>
            <a:cs typeface="Arial" panose="020B0604020202020204" pitchFamily="34" charset="0"/>
          </a:endParaRPr>
        </a:p>
      </dgm:t>
    </dgm:pt>
    <dgm:pt modelId="{E831DA8B-7E09-7444-B6E9-D677FCDF2E67}" type="parTrans" cxnId="{D89698E0-9EDF-F246-91F9-B5B62614DFCD}">
      <dgm:prSet/>
      <dgm:spPr/>
      <dgm:t>
        <a:bodyPr/>
        <a:lstStyle/>
        <a:p>
          <a:endParaRPr lang="en-US"/>
        </a:p>
      </dgm:t>
    </dgm:pt>
    <dgm:pt modelId="{BB44448D-ADED-8749-B875-727BCED93AB6}" type="sibTrans" cxnId="{D89698E0-9EDF-F246-91F9-B5B62614DFCD}">
      <dgm:prSet/>
      <dgm:spPr/>
      <dgm:t>
        <a:bodyPr/>
        <a:lstStyle/>
        <a:p>
          <a:endParaRPr lang="en-US"/>
        </a:p>
      </dgm:t>
    </dgm:pt>
    <dgm:pt modelId="{F1E43C83-A230-D14B-89C4-5F2F5327D8FA}">
      <dgm:prSet custT="1"/>
      <dgm:spPr/>
      <dgm:t>
        <a:bodyPr/>
        <a:lstStyle/>
        <a:p>
          <a:pPr algn="just">
            <a:buFont typeface="Wingdings" panose="05000000000000000000" pitchFamily="2" charset="2"/>
            <a:buChar char="Ø"/>
          </a:pPr>
          <a:r>
            <a:rPr lang="en-GB" sz="1700" b="1" dirty="0">
              <a:latin typeface="Arial" panose="020B0604020202020204" pitchFamily="34" charset="0"/>
              <a:cs typeface="Arial" panose="020B0604020202020204" pitchFamily="34" charset="0"/>
            </a:rPr>
            <a:t>Establish a natural resource pool fund representing diverse incomes</a:t>
          </a:r>
          <a:r>
            <a:rPr lang="en-GB" sz="1700" b="0" dirty="0">
              <a:latin typeface="Arial" panose="020B0604020202020204" pitchFamily="34" charset="0"/>
              <a:cs typeface="Arial" panose="020B0604020202020204" pitchFamily="34" charset="0"/>
            </a:rPr>
            <a:t>: </a:t>
          </a:r>
          <a:r>
            <a:rPr lang="en-GB" sz="1700" dirty="0">
              <a:latin typeface="Arial" panose="020B0604020202020204" pitchFamily="34" charset="0"/>
              <a:cs typeface="Arial" panose="020B0604020202020204" pitchFamily="34" charset="0"/>
            </a:rPr>
            <a:t>Land and forest communities receive benefits in fragments, and the fragmented funds cannot undertake substantial projects with wider impacts. A natural resource pool fund with income from diverse sources such as mining, agricultural, land and forest can increase the amount available to communities.</a:t>
          </a:r>
          <a:endParaRPr lang="en-US" sz="1700" b="0" dirty="0">
            <a:latin typeface="Arial" panose="020B0604020202020204" pitchFamily="34" charset="0"/>
            <a:cs typeface="Arial" panose="020B0604020202020204" pitchFamily="34" charset="0"/>
          </a:endParaRPr>
        </a:p>
      </dgm:t>
    </dgm:pt>
    <dgm:pt modelId="{4F6B39D3-B5B0-F446-A879-1DD84071DD5B}" type="parTrans" cxnId="{CB756614-9510-F440-B193-DE7BCEABFDC7}">
      <dgm:prSet/>
      <dgm:spPr/>
      <dgm:t>
        <a:bodyPr/>
        <a:lstStyle/>
        <a:p>
          <a:endParaRPr lang="en-US"/>
        </a:p>
      </dgm:t>
    </dgm:pt>
    <dgm:pt modelId="{9471B7C1-6980-FF48-9116-DCDDB8F49859}" type="sibTrans" cxnId="{CB756614-9510-F440-B193-DE7BCEABFDC7}">
      <dgm:prSet/>
      <dgm:spPr/>
      <dgm:t>
        <a:bodyPr/>
        <a:lstStyle/>
        <a:p>
          <a:endParaRPr lang="en-US"/>
        </a:p>
      </dgm:t>
    </dgm:pt>
    <dgm:pt modelId="{22CDD40F-5B4B-314A-B5C7-3145FC46B97D}">
      <dgm:prSet custT="1"/>
      <dgm:spPr/>
      <dgm:t>
        <a:bodyPr/>
        <a:lstStyle/>
        <a:p>
          <a:pPr algn="just">
            <a:buFont typeface="Wingdings" panose="05000000000000000000" pitchFamily="2" charset="2"/>
            <a:buChar char="Ø"/>
          </a:pPr>
          <a:endParaRPr lang="en-US" sz="1700" b="0" dirty="0">
            <a:latin typeface="Arial" panose="020B0604020202020204" pitchFamily="34" charset="0"/>
            <a:cs typeface="Arial" panose="020B0604020202020204" pitchFamily="34" charset="0"/>
          </a:endParaRPr>
        </a:p>
      </dgm:t>
    </dgm:pt>
    <dgm:pt modelId="{59E842BE-E2B6-2E4D-9DB4-3C6DEAFAF6D4}" type="parTrans" cxnId="{0397CD7D-FB1A-7C4A-94FF-AFC8BC5D0E23}">
      <dgm:prSet/>
      <dgm:spPr/>
      <dgm:t>
        <a:bodyPr/>
        <a:lstStyle/>
        <a:p>
          <a:endParaRPr lang="en-US"/>
        </a:p>
      </dgm:t>
    </dgm:pt>
    <dgm:pt modelId="{D589AFC1-6A29-ED4F-AAA4-0B3BB8481409}" type="sibTrans" cxnId="{0397CD7D-FB1A-7C4A-94FF-AFC8BC5D0E23}">
      <dgm:prSet/>
      <dgm:spPr/>
      <dgm:t>
        <a:bodyPr/>
        <a:lstStyle/>
        <a:p>
          <a:endParaRPr lang="en-US"/>
        </a:p>
      </dgm:t>
    </dgm:pt>
    <dgm:pt modelId="{487DE5D4-8C65-9C4D-B10E-E95C510ACD69}">
      <dgm:prSet custT="1"/>
      <dgm:spPr/>
      <dgm:t>
        <a:bodyPr/>
        <a:lstStyle/>
        <a:p>
          <a:pPr algn="just">
            <a:buFont typeface="Wingdings" panose="05000000000000000000" pitchFamily="2" charset="2"/>
            <a:buChar char="Ø"/>
          </a:pPr>
          <a:endParaRPr lang="en-US" sz="1700" b="0" dirty="0">
            <a:latin typeface="Arial" panose="020B0604020202020204" pitchFamily="34" charset="0"/>
            <a:cs typeface="Arial" panose="020B0604020202020204" pitchFamily="34" charset="0"/>
          </a:endParaRPr>
        </a:p>
      </dgm:t>
    </dgm:pt>
    <dgm:pt modelId="{C606BCE5-76C5-4643-9F22-0B9FC47EC0FB}" type="parTrans" cxnId="{37C29BB7-FCD7-6143-8C89-A966F0044A15}">
      <dgm:prSet/>
      <dgm:spPr/>
      <dgm:t>
        <a:bodyPr/>
        <a:lstStyle/>
        <a:p>
          <a:endParaRPr lang="en-US"/>
        </a:p>
      </dgm:t>
    </dgm:pt>
    <dgm:pt modelId="{05458B3A-D2A0-6C41-80D5-33320A568794}" type="sibTrans" cxnId="{37C29BB7-FCD7-6143-8C89-A966F0044A15}">
      <dgm:prSet/>
      <dgm:spPr/>
      <dgm:t>
        <a:bodyPr/>
        <a:lstStyle/>
        <a:p>
          <a:endParaRPr lang="en-US"/>
        </a:p>
      </dgm:t>
    </dgm:pt>
    <dgm:pt modelId="{51111F6D-2346-F241-9C9E-0C31F2831198}">
      <dgm:prSet custT="1"/>
      <dgm:spPr/>
      <dgm:t>
        <a:bodyPr/>
        <a:lstStyle/>
        <a:p>
          <a:pPr algn="just">
            <a:buFont typeface="Wingdings" panose="05000000000000000000" pitchFamily="2" charset="2"/>
            <a:buChar char="Ø"/>
          </a:pPr>
          <a:endParaRPr lang="en-US" sz="1700" b="0" dirty="0">
            <a:latin typeface="Arial" panose="020B0604020202020204" pitchFamily="34" charset="0"/>
            <a:cs typeface="Arial" panose="020B0604020202020204" pitchFamily="34" charset="0"/>
          </a:endParaRPr>
        </a:p>
      </dgm:t>
    </dgm:pt>
    <dgm:pt modelId="{00BE53C9-3B73-2E45-B541-C889BD48C295}" type="parTrans" cxnId="{3B2B92E9-5A21-7F4B-AB0C-E5B1B5C1BFC0}">
      <dgm:prSet/>
      <dgm:spPr/>
      <dgm:t>
        <a:bodyPr/>
        <a:lstStyle/>
        <a:p>
          <a:endParaRPr lang="en-US"/>
        </a:p>
      </dgm:t>
    </dgm:pt>
    <dgm:pt modelId="{00B39EB2-FB3F-584D-BB94-419F92E98476}" type="sibTrans" cxnId="{3B2B92E9-5A21-7F4B-AB0C-E5B1B5C1BFC0}">
      <dgm:prSet/>
      <dgm:spPr/>
      <dgm:t>
        <a:bodyPr/>
        <a:lstStyle/>
        <a:p>
          <a:endParaRPr lang="en-US"/>
        </a:p>
      </dgm:t>
    </dgm:pt>
    <dgm:pt modelId="{E42B794E-0942-40BE-B512-945B0D1E5E2C}" type="pres">
      <dgm:prSet presAssocID="{0C8E6FAF-4A92-4F33-9A60-8396DD03D5DE}" presName="Name0" presStyleCnt="0">
        <dgm:presLayoutVars>
          <dgm:dir/>
          <dgm:animLvl val="lvl"/>
          <dgm:resizeHandles val="exact"/>
        </dgm:presLayoutVars>
      </dgm:prSet>
      <dgm:spPr/>
    </dgm:pt>
    <dgm:pt modelId="{9C4C9913-5AA8-45E5-8F81-A990570BEA9B}" type="pres">
      <dgm:prSet presAssocID="{788A5C14-2A7B-4CD2-8824-52DAECFA5606}" presName="linNode" presStyleCnt="0"/>
      <dgm:spPr/>
    </dgm:pt>
    <dgm:pt modelId="{63776EAB-0E11-44F1-B0FA-88E7267680FB}" type="pres">
      <dgm:prSet presAssocID="{788A5C14-2A7B-4CD2-8824-52DAECFA5606}" presName="parentText" presStyleLbl="node1" presStyleIdx="0" presStyleCnt="1">
        <dgm:presLayoutVars>
          <dgm:chMax val="1"/>
          <dgm:bulletEnabled val="1"/>
        </dgm:presLayoutVars>
      </dgm:prSet>
      <dgm:spPr/>
    </dgm:pt>
    <dgm:pt modelId="{CEFF5A5C-52AC-4F05-AA8F-8830FA6DADE0}" type="pres">
      <dgm:prSet presAssocID="{788A5C14-2A7B-4CD2-8824-52DAECFA5606}" presName="descendantText" presStyleLbl="alignAccFollowNode1" presStyleIdx="0" presStyleCnt="1" custScaleX="105017" custScaleY="124614">
        <dgm:presLayoutVars>
          <dgm:bulletEnabled val="1"/>
        </dgm:presLayoutVars>
      </dgm:prSet>
      <dgm:spPr/>
    </dgm:pt>
  </dgm:ptLst>
  <dgm:cxnLst>
    <dgm:cxn modelId="{CB756614-9510-F440-B193-DE7BCEABFDC7}" srcId="{788A5C14-2A7B-4CD2-8824-52DAECFA5606}" destId="{F1E43C83-A230-D14B-89C4-5F2F5327D8FA}" srcOrd="6" destOrd="0" parTransId="{4F6B39D3-B5B0-F446-A879-1DD84071DD5B}" sibTransId="{9471B7C1-6980-FF48-9116-DCDDB8F49859}"/>
    <dgm:cxn modelId="{49A0992B-8CEF-40F2-A5A5-3CF6F17A2C9B}" type="presOf" srcId="{0C8E6FAF-4A92-4F33-9A60-8396DD03D5DE}" destId="{E42B794E-0942-40BE-B512-945B0D1E5E2C}" srcOrd="0" destOrd="0" presId="urn:microsoft.com/office/officeart/2005/8/layout/vList5"/>
    <dgm:cxn modelId="{35D43A60-386A-564E-8813-0870EAD498DD}" type="presOf" srcId="{22CDD40F-5B4B-314A-B5C7-3145FC46B97D}" destId="{CEFF5A5C-52AC-4F05-AA8F-8830FA6DADE0}" srcOrd="0" destOrd="1" presId="urn:microsoft.com/office/officeart/2005/8/layout/vList5"/>
    <dgm:cxn modelId="{BCD50C61-0BD1-42C3-9017-5FC82AF015A4}" srcId="{788A5C14-2A7B-4CD2-8824-52DAECFA5606}" destId="{83E94D47-BB39-4ED3-9FFE-F8B6FA480A1C}" srcOrd="0" destOrd="0" parTransId="{D42463A6-0BEC-48F9-8A7C-3CA3D22565ED}" sibTransId="{779D8BA8-FA9F-49FF-9F5A-6A95BB2B6F2B}"/>
    <dgm:cxn modelId="{25D9A152-78F8-E041-B0FF-B478CD7F90E5}" srcId="{788A5C14-2A7B-4CD2-8824-52DAECFA5606}" destId="{5F6BC891-F840-D24D-8277-68B0F02DC2B7}" srcOrd="2" destOrd="0" parTransId="{01837744-62C2-F948-B85E-C9F336EEF2BF}" sibTransId="{0338501C-2A5E-7C4F-90F9-82B31571AE5D}"/>
    <dgm:cxn modelId="{0397CD7D-FB1A-7C4A-94FF-AFC8BC5D0E23}" srcId="{788A5C14-2A7B-4CD2-8824-52DAECFA5606}" destId="{22CDD40F-5B4B-314A-B5C7-3145FC46B97D}" srcOrd="1" destOrd="0" parTransId="{59E842BE-E2B6-2E4D-9DB4-3C6DEAFAF6D4}" sibTransId="{D589AFC1-6A29-ED4F-AAA4-0B3BB8481409}"/>
    <dgm:cxn modelId="{3354E47F-97FE-ED49-8B9E-C9AA40A16BB4}" type="presOf" srcId="{51111F6D-2346-F241-9C9E-0C31F2831198}" destId="{CEFF5A5C-52AC-4F05-AA8F-8830FA6DADE0}" srcOrd="0" destOrd="5" presId="urn:microsoft.com/office/officeart/2005/8/layout/vList5"/>
    <dgm:cxn modelId="{1C43779D-63BF-4A49-BC5F-63166F589F7A}" type="presOf" srcId="{5F6BC891-F840-D24D-8277-68B0F02DC2B7}" destId="{CEFF5A5C-52AC-4F05-AA8F-8830FA6DADE0}" srcOrd="0" destOrd="2" presId="urn:microsoft.com/office/officeart/2005/8/layout/vList5"/>
    <dgm:cxn modelId="{1AE37EAF-0FAB-42B6-B947-A1553C6737FE}" type="presOf" srcId="{788A5C14-2A7B-4CD2-8824-52DAECFA5606}" destId="{63776EAB-0E11-44F1-B0FA-88E7267680FB}" srcOrd="0" destOrd="0" presId="urn:microsoft.com/office/officeart/2005/8/layout/vList5"/>
    <dgm:cxn modelId="{42EA7CB0-BC8D-364A-95B6-E9B759765A12}" type="presOf" srcId="{860A6513-642F-B848-AD57-BA5ADC952156}" destId="{CEFF5A5C-52AC-4F05-AA8F-8830FA6DADE0}" srcOrd="0" destOrd="7" presId="urn:microsoft.com/office/officeart/2005/8/layout/vList5"/>
    <dgm:cxn modelId="{37C29BB7-FCD7-6143-8C89-A966F0044A15}" srcId="{788A5C14-2A7B-4CD2-8824-52DAECFA5606}" destId="{487DE5D4-8C65-9C4D-B10E-E95C510ACD69}" srcOrd="3" destOrd="0" parTransId="{C606BCE5-76C5-4643-9F22-0B9FC47EC0FB}" sibTransId="{05458B3A-D2A0-6C41-80D5-33320A568794}"/>
    <dgm:cxn modelId="{EF23C5B9-1F3F-49ED-8375-1EB25B82BED1}" srcId="{0C8E6FAF-4A92-4F33-9A60-8396DD03D5DE}" destId="{788A5C14-2A7B-4CD2-8824-52DAECFA5606}" srcOrd="0" destOrd="0" parTransId="{9E002614-4A2A-4653-928B-C0768A95D5CE}" sibTransId="{283BFD19-EEFB-4F34-B474-AA4E212EEE24}"/>
    <dgm:cxn modelId="{017D41C9-F859-694C-BB36-02B447D309C1}" srcId="{788A5C14-2A7B-4CD2-8824-52DAECFA5606}" destId="{860A6513-642F-B848-AD57-BA5ADC952156}" srcOrd="7" destOrd="0" parTransId="{9C6885C3-DC47-0943-80FC-7491D7DD1EEB}" sibTransId="{5F0E3A15-2232-0244-A66F-937D4245E174}"/>
    <dgm:cxn modelId="{BB9B46DB-F65F-7B43-B096-5B89405B16F2}" type="presOf" srcId="{F1E43C83-A230-D14B-89C4-5F2F5327D8FA}" destId="{CEFF5A5C-52AC-4F05-AA8F-8830FA6DADE0}" srcOrd="0" destOrd="6" presId="urn:microsoft.com/office/officeart/2005/8/layout/vList5"/>
    <dgm:cxn modelId="{C4127ADC-F94B-0142-8B29-2073048B631B}" type="presOf" srcId="{487DE5D4-8C65-9C4D-B10E-E95C510ACD69}" destId="{CEFF5A5C-52AC-4F05-AA8F-8830FA6DADE0}" srcOrd="0" destOrd="3" presId="urn:microsoft.com/office/officeart/2005/8/layout/vList5"/>
    <dgm:cxn modelId="{D89698E0-9EDF-F246-91F9-B5B62614DFCD}" srcId="{788A5C14-2A7B-4CD2-8824-52DAECFA5606}" destId="{AB6E9DB7-F5D0-CD4B-A7F1-20925FC01266}" srcOrd="4" destOrd="0" parTransId="{E831DA8B-7E09-7444-B6E9-D677FCDF2E67}" sibTransId="{BB44448D-ADED-8749-B875-727BCED93AB6}"/>
    <dgm:cxn modelId="{3B2B92E9-5A21-7F4B-AB0C-E5B1B5C1BFC0}" srcId="{788A5C14-2A7B-4CD2-8824-52DAECFA5606}" destId="{51111F6D-2346-F241-9C9E-0C31F2831198}" srcOrd="5" destOrd="0" parTransId="{00BE53C9-3B73-2E45-B541-C889BD48C295}" sibTransId="{00B39EB2-FB3F-584D-BB94-419F92E98476}"/>
    <dgm:cxn modelId="{AADF81F2-D1B1-B84B-B196-CEEFE9BEE0F2}" type="presOf" srcId="{AB6E9DB7-F5D0-CD4B-A7F1-20925FC01266}" destId="{CEFF5A5C-52AC-4F05-AA8F-8830FA6DADE0}" srcOrd="0" destOrd="4" presId="urn:microsoft.com/office/officeart/2005/8/layout/vList5"/>
    <dgm:cxn modelId="{1DE394F9-74A3-49F3-8712-8DB90CB5C2CD}" type="presOf" srcId="{83E94D47-BB39-4ED3-9FFE-F8B6FA480A1C}" destId="{CEFF5A5C-52AC-4F05-AA8F-8830FA6DADE0}" srcOrd="0" destOrd="0" presId="urn:microsoft.com/office/officeart/2005/8/layout/vList5"/>
    <dgm:cxn modelId="{A509FF0C-628F-4674-8B3D-8546B260C157}" type="presParOf" srcId="{E42B794E-0942-40BE-B512-945B0D1E5E2C}" destId="{9C4C9913-5AA8-45E5-8F81-A990570BEA9B}" srcOrd="0" destOrd="0" presId="urn:microsoft.com/office/officeart/2005/8/layout/vList5"/>
    <dgm:cxn modelId="{05AF8536-573B-4EAB-BC69-7CADB63ADAAC}" type="presParOf" srcId="{9C4C9913-5AA8-45E5-8F81-A990570BEA9B}" destId="{63776EAB-0E11-44F1-B0FA-88E7267680FB}" srcOrd="0" destOrd="0" presId="urn:microsoft.com/office/officeart/2005/8/layout/vList5"/>
    <dgm:cxn modelId="{AE2951DF-3B74-49F7-9138-C7B8AB8CCD55}" type="presParOf" srcId="{9C4C9913-5AA8-45E5-8F81-A990570BEA9B}" destId="{CEFF5A5C-52AC-4F05-AA8F-8830FA6DADE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C8E6FAF-4A92-4F33-9A60-8396DD03D5DE}" type="doc">
      <dgm:prSet loTypeId="urn:microsoft.com/office/officeart/2005/8/layout/vList5" loCatId="list" qsTypeId="urn:microsoft.com/office/officeart/2005/8/quickstyle/simple1#11" qsCatId="simple" csTypeId="urn:microsoft.com/office/officeart/2005/8/colors/colorful2#4" csCatId="colorful" phldr="1"/>
      <dgm:spPr/>
      <dgm:t>
        <a:bodyPr/>
        <a:lstStyle/>
        <a:p>
          <a:endParaRPr lang="en-US"/>
        </a:p>
      </dgm:t>
    </dgm:pt>
    <dgm:pt modelId="{788A5C14-2A7B-4CD2-8824-52DAECFA5606}">
      <dgm:prSet/>
      <dgm:spPr>
        <a:solidFill>
          <a:schemeClr val="bg2">
            <a:lumMod val="50000"/>
          </a:schemeClr>
        </a:solidFill>
      </dgm:spPr>
      <dgm:t>
        <a:bodyPr/>
        <a:lstStyle/>
        <a:p>
          <a:r>
            <a:rPr lang="en-US" b="1" dirty="0"/>
            <a:t>Carbon priorities</a:t>
          </a:r>
          <a:endParaRPr lang="en-US" dirty="0"/>
        </a:p>
      </dgm:t>
    </dgm:pt>
    <dgm:pt modelId="{9E002614-4A2A-4653-928B-C0768A95D5CE}" type="parTrans" cxnId="{EF23C5B9-1F3F-49ED-8375-1EB25B82BED1}">
      <dgm:prSet/>
      <dgm:spPr/>
      <dgm:t>
        <a:bodyPr/>
        <a:lstStyle/>
        <a:p>
          <a:endParaRPr lang="en-US"/>
        </a:p>
      </dgm:t>
    </dgm:pt>
    <dgm:pt modelId="{283BFD19-EEFB-4F34-B474-AA4E212EEE24}" type="sibTrans" cxnId="{EF23C5B9-1F3F-49ED-8375-1EB25B82BED1}">
      <dgm:prSet/>
      <dgm:spPr/>
      <dgm:t>
        <a:bodyPr/>
        <a:lstStyle/>
        <a:p>
          <a:endParaRPr lang="en-US"/>
        </a:p>
      </dgm:t>
    </dgm:pt>
    <dgm:pt modelId="{83E94D47-BB39-4ED3-9FFE-F8B6FA480A1C}">
      <dgm:prSet custT="1"/>
      <dgm:spPr/>
      <dgm:t>
        <a:bodyPr/>
        <a:lstStyle/>
        <a:p>
          <a:pPr algn="just"/>
          <a:r>
            <a:rPr lang="en-US" sz="2000" dirty="0">
              <a:latin typeface="Arial" panose="020B0604020202020204" pitchFamily="34" charset="0"/>
              <a:cs typeface="Arial" panose="020B0604020202020204" pitchFamily="34" charset="0"/>
            </a:rPr>
            <a:t>Fully operationalize the carbon harvesting, regulation and trading  department.</a:t>
          </a:r>
        </a:p>
      </dgm:t>
    </dgm:pt>
    <dgm:pt modelId="{D42463A6-0BEC-48F9-8A7C-3CA3D22565ED}" type="parTrans" cxnId="{BCD50C61-0BD1-42C3-9017-5FC82AF015A4}">
      <dgm:prSet/>
      <dgm:spPr/>
      <dgm:t>
        <a:bodyPr/>
        <a:lstStyle/>
        <a:p>
          <a:endParaRPr lang="en-US"/>
        </a:p>
      </dgm:t>
    </dgm:pt>
    <dgm:pt modelId="{779D8BA8-FA9F-49FF-9F5A-6A95BB2B6F2B}" type="sibTrans" cxnId="{BCD50C61-0BD1-42C3-9017-5FC82AF015A4}">
      <dgm:prSet/>
      <dgm:spPr/>
      <dgm:t>
        <a:bodyPr/>
        <a:lstStyle/>
        <a:p>
          <a:endParaRPr lang="en-US"/>
        </a:p>
      </dgm:t>
    </dgm:pt>
    <dgm:pt modelId="{7A93DBC6-05D9-460E-A105-E563293A7A9C}">
      <dgm:prSet custT="1"/>
      <dgm:spPr/>
      <dgm:t>
        <a:bodyPr/>
        <a:lstStyle/>
        <a:p>
          <a:pPr algn="just"/>
          <a:r>
            <a:rPr lang="en-US" sz="2000" dirty="0">
              <a:latin typeface="Arial" panose="020B0604020202020204" pitchFamily="34" charset="0"/>
              <a:cs typeface="Arial" panose="020B0604020202020204" pitchFamily="34" charset="0"/>
            </a:rPr>
            <a:t>Finalize the National Carbon Development Policy by addressing all outstanding issues.</a:t>
          </a:r>
        </a:p>
      </dgm:t>
    </dgm:pt>
    <dgm:pt modelId="{550EED8F-E785-4DDA-BC82-5B23EBABBF0F}" type="parTrans" cxnId="{14313ECB-283D-4A8A-9675-0BE3EA4FC262}">
      <dgm:prSet/>
      <dgm:spPr/>
    </dgm:pt>
    <dgm:pt modelId="{61DB67FD-E729-4EC9-AEB6-FE1F0952F2B5}" type="sibTrans" cxnId="{14313ECB-283D-4A8A-9675-0BE3EA4FC262}">
      <dgm:prSet/>
      <dgm:spPr/>
    </dgm:pt>
    <dgm:pt modelId="{CE60C49C-0496-4B61-9B26-74B2E6242642}">
      <dgm:prSet custT="1"/>
      <dgm:spPr/>
      <dgm:t>
        <a:bodyPr/>
        <a:lstStyle/>
        <a:p>
          <a:pPr algn="just"/>
          <a:r>
            <a:rPr lang="en-US" sz="2000" dirty="0">
              <a:latin typeface="Arial" panose="020B0604020202020204" pitchFamily="34" charset="0"/>
              <a:cs typeface="Arial" panose="020B0604020202020204" pitchFamily="34" charset="0"/>
            </a:rPr>
            <a:t>Collaborate with the newly formed  Carbon Market Authority (CMA) to establish a National Carbon Registry.</a:t>
          </a:r>
        </a:p>
      </dgm:t>
    </dgm:pt>
    <dgm:pt modelId="{A52DCB8D-325F-480B-8102-088FD52A9788}" type="parTrans" cxnId="{C4F686CE-4199-4EEA-8072-A3B402483C55}">
      <dgm:prSet/>
      <dgm:spPr/>
    </dgm:pt>
    <dgm:pt modelId="{1CF23404-EEE0-47AE-BE6B-97FB7B096B16}" type="sibTrans" cxnId="{C4F686CE-4199-4EEA-8072-A3B402483C55}">
      <dgm:prSet/>
      <dgm:spPr/>
    </dgm:pt>
    <dgm:pt modelId="{B6F19443-A0EE-43B5-9C01-CED1F2EA86DC}">
      <dgm:prSet custT="1"/>
      <dgm:spPr/>
      <dgm:t>
        <a:bodyPr/>
        <a:lstStyle/>
        <a:p>
          <a:pPr algn="just"/>
          <a:r>
            <a:rPr lang="en-US" sz="2000" dirty="0">
              <a:latin typeface="Arial" panose="020B0604020202020204" pitchFamily="34" charset="0"/>
              <a:cs typeface="Arial" panose="020B0604020202020204" pitchFamily="34" charset="0"/>
            </a:rPr>
            <a:t>Identify potential areas for undertaking carbon Projects.</a:t>
          </a:r>
        </a:p>
      </dgm:t>
    </dgm:pt>
    <dgm:pt modelId="{FA833215-EA20-453E-98FF-FF24600291AF}" type="parTrans" cxnId="{149F2FB3-9CEA-4711-9F7E-9AD4F42D9149}">
      <dgm:prSet/>
      <dgm:spPr/>
    </dgm:pt>
    <dgm:pt modelId="{A6BC7996-65BB-48EB-ADB4-CABB42C6F38C}" type="sibTrans" cxnId="{149F2FB3-9CEA-4711-9F7E-9AD4F42D9149}">
      <dgm:prSet/>
      <dgm:spPr/>
    </dgm:pt>
    <dgm:pt modelId="{38CC0DF1-2052-4B64-9228-C6B63FF5D4A5}">
      <dgm:prSet custT="1"/>
      <dgm:spPr/>
      <dgm:t>
        <a:bodyPr/>
        <a:lstStyle/>
        <a:p>
          <a:pPr algn="just"/>
          <a:r>
            <a:rPr lang="en-US" sz="2000" dirty="0">
              <a:latin typeface="Arial" panose="020B0604020202020204" pitchFamily="34" charset="0"/>
              <a:cs typeface="Arial" panose="020B0604020202020204" pitchFamily="34" charset="0"/>
            </a:rPr>
            <a:t>Publish national guidelines for carbon accounting: clear methodology, leakages management rules, and permanence buffers ensure Liberia credits meet global  integrity standards.</a:t>
          </a:r>
        </a:p>
      </dgm:t>
    </dgm:pt>
    <dgm:pt modelId="{43C022F9-C555-4FD7-8311-21BD0D976C9D}" type="parTrans" cxnId="{D3688976-59DA-4613-B2D3-E253A5D83A40}">
      <dgm:prSet/>
      <dgm:spPr/>
    </dgm:pt>
    <dgm:pt modelId="{E6786667-C6C4-4F2A-A6FC-9856884BDBC6}" type="sibTrans" cxnId="{D3688976-59DA-4613-B2D3-E253A5D83A40}">
      <dgm:prSet/>
      <dgm:spPr/>
    </dgm:pt>
    <dgm:pt modelId="{44B3B94D-8048-42DA-9043-E391471D273C}">
      <dgm:prSet custT="1"/>
      <dgm:spPr/>
      <dgm:t>
        <a:bodyPr/>
        <a:lstStyle/>
        <a:p>
          <a:pPr algn="just"/>
          <a:endParaRPr lang="en-US" sz="2000" dirty="0">
            <a:latin typeface="Arial" panose="020B0604020202020204" pitchFamily="34" charset="0"/>
            <a:cs typeface="Arial" panose="020B0604020202020204" pitchFamily="34" charset="0"/>
          </a:endParaRPr>
        </a:p>
      </dgm:t>
    </dgm:pt>
    <dgm:pt modelId="{0C6B86DC-F654-4C5E-8980-B030A0E7EBA6}" type="parTrans" cxnId="{F6420678-25FB-4931-A55C-7E4C83A32040}">
      <dgm:prSet/>
      <dgm:spPr/>
    </dgm:pt>
    <dgm:pt modelId="{A186B719-A49A-42CC-AE9F-22F175CA6055}" type="sibTrans" cxnId="{F6420678-25FB-4931-A55C-7E4C83A32040}">
      <dgm:prSet/>
      <dgm:spPr/>
    </dgm:pt>
    <dgm:pt modelId="{98AAA41C-1B88-4F86-899A-E526C3BD1816}">
      <dgm:prSet custT="1"/>
      <dgm:spPr/>
      <dgm:t>
        <a:bodyPr/>
        <a:lstStyle/>
        <a:p>
          <a:pPr algn="just"/>
          <a:endParaRPr lang="en-US" sz="2000" dirty="0">
            <a:latin typeface="Arial" panose="020B0604020202020204" pitchFamily="34" charset="0"/>
            <a:cs typeface="Arial" panose="020B0604020202020204" pitchFamily="34" charset="0"/>
          </a:endParaRPr>
        </a:p>
      </dgm:t>
    </dgm:pt>
    <dgm:pt modelId="{701B0D81-2887-4FC2-BAAB-860A43308DB5}" type="parTrans" cxnId="{7CC09829-A4A8-4818-A54E-C9F2789158A6}">
      <dgm:prSet/>
      <dgm:spPr/>
    </dgm:pt>
    <dgm:pt modelId="{C2B68A78-38F6-40A5-869B-229872B913E9}" type="sibTrans" cxnId="{7CC09829-A4A8-4818-A54E-C9F2789158A6}">
      <dgm:prSet/>
      <dgm:spPr/>
    </dgm:pt>
    <dgm:pt modelId="{6CDF6A9C-A84A-4ACD-8EC9-AFD66D588887}">
      <dgm:prSet custT="1"/>
      <dgm:spPr/>
      <dgm:t>
        <a:bodyPr/>
        <a:lstStyle/>
        <a:p>
          <a:pPr algn="just"/>
          <a:endParaRPr lang="en-US" sz="2000" dirty="0">
            <a:latin typeface="Arial" panose="020B0604020202020204" pitchFamily="34" charset="0"/>
            <a:cs typeface="Arial" panose="020B0604020202020204" pitchFamily="34" charset="0"/>
          </a:endParaRPr>
        </a:p>
      </dgm:t>
    </dgm:pt>
    <dgm:pt modelId="{6446A5D3-6C57-4910-9BD0-295CE25377FB}" type="parTrans" cxnId="{C22EE72C-B31B-406D-8500-BADCBF8657A1}">
      <dgm:prSet/>
      <dgm:spPr/>
    </dgm:pt>
    <dgm:pt modelId="{FC20987C-1AB3-4DA5-BA41-809D67DF6538}" type="sibTrans" cxnId="{C22EE72C-B31B-406D-8500-BADCBF8657A1}">
      <dgm:prSet/>
      <dgm:spPr/>
    </dgm:pt>
    <dgm:pt modelId="{6DEC42A5-E097-472B-9FB9-79FFA8F6D1DE}">
      <dgm:prSet custT="1"/>
      <dgm:spPr/>
      <dgm:t>
        <a:bodyPr/>
        <a:lstStyle/>
        <a:p>
          <a:pPr algn="just"/>
          <a:endParaRPr lang="en-US" sz="2000" dirty="0">
            <a:latin typeface="Arial" panose="020B0604020202020204" pitchFamily="34" charset="0"/>
            <a:cs typeface="Arial" panose="020B0604020202020204" pitchFamily="34" charset="0"/>
          </a:endParaRPr>
        </a:p>
      </dgm:t>
    </dgm:pt>
    <dgm:pt modelId="{F28CF7CF-07AC-40CA-A4EE-BE67656283E4}" type="parTrans" cxnId="{7ED47163-54A9-4F72-BC80-45B107137D86}">
      <dgm:prSet/>
      <dgm:spPr/>
    </dgm:pt>
    <dgm:pt modelId="{867886DB-9F02-48B3-8E4F-C6EB2F632461}" type="sibTrans" cxnId="{7ED47163-54A9-4F72-BC80-45B107137D86}">
      <dgm:prSet/>
      <dgm:spPr/>
    </dgm:pt>
    <dgm:pt modelId="{E42B794E-0942-40BE-B512-945B0D1E5E2C}" type="pres">
      <dgm:prSet presAssocID="{0C8E6FAF-4A92-4F33-9A60-8396DD03D5DE}" presName="Name0" presStyleCnt="0">
        <dgm:presLayoutVars>
          <dgm:dir/>
          <dgm:animLvl val="lvl"/>
          <dgm:resizeHandles val="exact"/>
        </dgm:presLayoutVars>
      </dgm:prSet>
      <dgm:spPr/>
    </dgm:pt>
    <dgm:pt modelId="{9C4C9913-5AA8-45E5-8F81-A990570BEA9B}" type="pres">
      <dgm:prSet presAssocID="{788A5C14-2A7B-4CD2-8824-52DAECFA5606}" presName="linNode" presStyleCnt="0"/>
      <dgm:spPr/>
    </dgm:pt>
    <dgm:pt modelId="{63776EAB-0E11-44F1-B0FA-88E7267680FB}" type="pres">
      <dgm:prSet presAssocID="{788A5C14-2A7B-4CD2-8824-52DAECFA5606}" presName="parentText" presStyleLbl="node1" presStyleIdx="0" presStyleCnt="1">
        <dgm:presLayoutVars>
          <dgm:chMax val="1"/>
          <dgm:bulletEnabled val="1"/>
        </dgm:presLayoutVars>
      </dgm:prSet>
      <dgm:spPr/>
    </dgm:pt>
    <dgm:pt modelId="{CEFF5A5C-52AC-4F05-AA8F-8830FA6DADE0}" type="pres">
      <dgm:prSet presAssocID="{788A5C14-2A7B-4CD2-8824-52DAECFA5606}" presName="descendantText" presStyleLbl="alignAccFollowNode1" presStyleIdx="0" presStyleCnt="1" custScaleX="105017" custScaleY="124614" custLinFactNeighborX="0" custLinFactNeighborY="0">
        <dgm:presLayoutVars>
          <dgm:bulletEnabled val="1"/>
        </dgm:presLayoutVars>
      </dgm:prSet>
      <dgm:spPr/>
    </dgm:pt>
  </dgm:ptLst>
  <dgm:cxnLst>
    <dgm:cxn modelId="{B6E63219-1EB2-48AC-A8BF-0C3FFA6687A7}" type="presOf" srcId="{7A93DBC6-05D9-460E-A105-E563293A7A9C}" destId="{CEFF5A5C-52AC-4F05-AA8F-8830FA6DADE0}" srcOrd="0" destOrd="2" presId="urn:microsoft.com/office/officeart/2005/8/layout/vList5"/>
    <dgm:cxn modelId="{7CC09829-A4A8-4818-A54E-C9F2789158A6}" srcId="{788A5C14-2A7B-4CD2-8824-52DAECFA5606}" destId="{98AAA41C-1B88-4F86-899A-E526C3BD1816}" srcOrd="3" destOrd="0" parTransId="{701B0D81-2887-4FC2-BAAB-860A43308DB5}" sibTransId="{C2B68A78-38F6-40A5-869B-229872B913E9}"/>
    <dgm:cxn modelId="{49A0992B-8CEF-40F2-A5A5-3CF6F17A2C9B}" type="presOf" srcId="{0C8E6FAF-4A92-4F33-9A60-8396DD03D5DE}" destId="{E42B794E-0942-40BE-B512-945B0D1E5E2C}" srcOrd="0" destOrd="0" presId="urn:microsoft.com/office/officeart/2005/8/layout/vList5"/>
    <dgm:cxn modelId="{C22EE72C-B31B-406D-8500-BADCBF8657A1}" srcId="{788A5C14-2A7B-4CD2-8824-52DAECFA5606}" destId="{6CDF6A9C-A84A-4ACD-8EC9-AFD66D588887}" srcOrd="5" destOrd="0" parTransId="{6446A5D3-6C57-4910-9BD0-295CE25377FB}" sibTransId="{FC20987C-1AB3-4DA5-BA41-809D67DF6538}"/>
    <dgm:cxn modelId="{BCD50C61-0BD1-42C3-9017-5FC82AF015A4}" srcId="{788A5C14-2A7B-4CD2-8824-52DAECFA5606}" destId="{83E94D47-BB39-4ED3-9FFE-F8B6FA480A1C}" srcOrd="0" destOrd="0" parTransId="{D42463A6-0BEC-48F9-8A7C-3CA3D22565ED}" sibTransId="{779D8BA8-FA9F-49FF-9F5A-6A95BB2B6F2B}"/>
    <dgm:cxn modelId="{7ED47163-54A9-4F72-BC80-45B107137D86}" srcId="{788A5C14-2A7B-4CD2-8824-52DAECFA5606}" destId="{6DEC42A5-E097-472B-9FB9-79FFA8F6D1DE}" srcOrd="7" destOrd="0" parTransId="{F28CF7CF-07AC-40CA-A4EE-BE67656283E4}" sibTransId="{867886DB-9F02-48B3-8E4F-C6EB2F632461}"/>
    <dgm:cxn modelId="{F7EFA76B-BAAB-4B0B-95AE-C3C41C50825B}" type="presOf" srcId="{44B3B94D-8048-42DA-9043-E391471D273C}" destId="{CEFF5A5C-52AC-4F05-AA8F-8830FA6DADE0}" srcOrd="0" destOrd="1" presId="urn:microsoft.com/office/officeart/2005/8/layout/vList5"/>
    <dgm:cxn modelId="{D3688976-59DA-4613-B2D3-E253A5D83A40}" srcId="{788A5C14-2A7B-4CD2-8824-52DAECFA5606}" destId="{38CC0DF1-2052-4B64-9228-C6B63FF5D4A5}" srcOrd="8" destOrd="0" parTransId="{43C022F9-C555-4FD7-8311-21BD0D976C9D}" sibTransId="{E6786667-C6C4-4F2A-A6FC-9856884BDBC6}"/>
    <dgm:cxn modelId="{F6420678-25FB-4931-A55C-7E4C83A32040}" srcId="{788A5C14-2A7B-4CD2-8824-52DAECFA5606}" destId="{44B3B94D-8048-42DA-9043-E391471D273C}" srcOrd="1" destOrd="0" parTransId="{0C6B86DC-F654-4C5E-8980-B030A0E7EBA6}" sibTransId="{A186B719-A49A-42CC-AE9F-22F175CA6055}"/>
    <dgm:cxn modelId="{1A14E382-5A2B-4F29-93C4-C3FF746BBDA7}" type="presOf" srcId="{B6F19443-A0EE-43B5-9C01-CED1F2EA86DC}" destId="{CEFF5A5C-52AC-4F05-AA8F-8830FA6DADE0}" srcOrd="0" destOrd="6" presId="urn:microsoft.com/office/officeart/2005/8/layout/vList5"/>
    <dgm:cxn modelId="{B3125092-E5E6-4440-8165-692B5FC6F8B2}" type="presOf" srcId="{6CDF6A9C-A84A-4ACD-8EC9-AFD66D588887}" destId="{CEFF5A5C-52AC-4F05-AA8F-8830FA6DADE0}" srcOrd="0" destOrd="5" presId="urn:microsoft.com/office/officeart/2005/8/layout/vList5"/>
    <dgm:cxn modelId="{12EBFEA0-8E69-4AFB-A3B1-15547BA58799}" type="presOf" srcId="{98AAA41C-1B88-4F86-899A-E526C3BD1816}" destId="{CEFF5A5C-52AC-4F05-AA8F-8830FA6DADE0}" srcOrd="0" destOrd="3" presId="urn:microsoft.com/office/officeart/2005/8/layout/vList5"/>
    <dgm:cxn modelId="{1AE37EAF-0FAB-42B6-B947-A1553C6737FE}" type="presOf" srcId="{788A5C14-2A7B-4CD2-8824-52DAECFA5606}" destId="{63776EAB-0E11-44F1-B0FA-88E7267680FB}" srcOrd="0" destOrd="0" presId="urn:microsoft.com/office/officeart/2005/8/layout/vList5"/>
    <dgm:cxn modelId="{149F2FB3-9CEA-4711-9F7E-9AD4F42D9149}" srcId="{788A5C14-2A7B-4CD2-8824-52DAECFA5606}" destId="{B6F19443-A0EE-43B5-9C01-CED1F2EA86DC}" srcOrd="6" destOrd="0" parTransId="{FA833215-EA20-453E-98FF-FF24600291AF}" sibTransId="{A6BC7996-65BB-48EB-ADB4-CABB42C6F38C}"/>
    <dgm:cxn modelId="{EF23C5B9-1F3F-49ED-8375-1EB25B82BED1}" srcId="{0C8E6FAF-4A92-4F33-9A60-8396DD03D5DE}" destId="{788A5C14-2A7B-4CD2-8824-52DAECFA5606}" srcOrd="0" destOrd="0" parTransId="{9E002614-4A2A-4653-928B-C0768A95D5CE}" sibTransId="{283BFD19-EEFB-4F34-B474-AA4E212EEE24}"/>
    <dgm:cxn modelId="{14313ECB-283D-4A8A-9675-0BE3EA4FC262}" srcId="{788A5C14-2A7B-4CD2-8824-52DAECFA5606}" destId="{7A93DBC6-05D9-460E-A105-E563293A7A9C}" srcOrd="2" destOrd="0" parTransId="{550EED8F-E785-4DDA-BC82-5B23EBABBF0F}" sibTransId="{61DB67FD-E729-4EC9-AEB6-FE1F0952F2B5}"/>
    <dgm:cxn modelId="{C4F686CE-4199-4EEA-8072-A3B402483C55}" srcId="{788A5C14-2A7B-4CD2-8824-52DAECFA5606}" destId="{CE60C49C-0496-4B61-9B26-74B2E6242642}" srcOrd="4" destOrd="0" parTransId="{A52DCB8D-325F-480B-8102-088FD52A9788}" sibTransId="{1CF23404-EEE0-47AE-BE6B-97FB7B096B16}"/>
    <dgm:cxn modelId="{02F122D2-5949-4B22-A973-E3B36043FAEC}" type="presOf" srcId="{CE60C49C-0496-4B61-9B26-74B2E6242642}" destId="{CEFF5A5C-52AC-4F05-AA8F-8830FA6DADE0}" srcOrd="0" destOrd="4" presId="urn:microsoft.com/office/officeart/2005/8/layout/vList5"/>
    <dgm:cxn modelId="{E3857DD8-2E48-499B-9B8C-A519370A9992}" type="presOf" srcId="{6DEC42A5-E097-472B-9FB9-79FFA8F6D1DE}" destId="{CEFF5A5C-52AC-4F05-AA8F-8830FA6DADE0}" srcOrd="0" destOrd="7" presId="urn:microsoft.com/office/officeart/2005/8/layout/vList5"/>
    <dgm:cxn modelId="{61BCB2F4-EF2A-476B-89EB-1647BB5CA2F4}" type="presOf" srcId="{38CC0DF1-2052-4B64-9228-C6B63FF5D4A5}" destId="{CEFF5A5C-52AC-4F05-AA8F-8830FA6DADE0}" srcOrd="0" destOrd="8" presId="urn:microsoft.com/office/officeart/2005/8/layout/vList5"/>
    <dgm:cxn modelId="{1DE394F9-74A3-49F3-8712-8DB90CB5C2CD}" type="presOf" srcId="{83E94D47-BB39-4ED3-9FFE-F8B6FA480A1C}" destId="{CEFF5A5C-52AC-4F05-AA8F-8830FA6DADE0}" srcOrd="0" destOrd="0" presId="urn:microsoft.com/office/officeart/2005/8/layout/vList5"/>
    <dgm:cxn modelId="{A509FF0C-628F-4674-8B3D-8546B260C157}" type="presParOf" srcId="{E42B794E-0942-40BE-B512-945B0D1E5E2C}" destId="{9C4C9913-5AA8-45E5-8F81-A990570BEA9B}" srcOrd="0" destOrd="0" presId="urn:microsoft.com/office/officeart/2005/8/layout/vList5"/>
    <dgm:cxn modelId="{05AF8536-573B-4EAB-BC69-7CADB63ADAAC}" type="presParOf" srcId="{9C4C9913-5AA8-45E5-8F81-A990570BEA9B}" destId="{63776EAB-0E11-44F1-B0FA-88E7267680FB}" srcOrd="0" destOrd="0" presId="urn:microsoft.com/office/officeart/2005/8/layout/vList5"/>
    <dgm:cxn modelId="{AE2951DF-3B74-49F7-9138-C7B8AB8CCD55}" type="presParOf" srcId="{9C4C9913-5AA8-45E5-8F81-A990570BEA9B}" destId="{CEFF5A5C-52AC-4F05-AA8F-8830FA6DADE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6E7B40C-0CA8-4817-9076-B86DAF829EC6}" type="doc">
      <dgm:prSet loTypeId="urn:microsoft.com/office/officeart/2018/2/layout/IconVerticalSolidList" loCatId="icon" qsTypeId="urn:microsoft.com/office/officeart/2005/8/quickstyle/simple1#12" qsCatId="simple" csTypeId="urn:microsoft.com/office/officeart/2018/5/colors/Iconchunking_neutralbg_colorful1" csCatId="colorful" phldr="1"/>
      <dgm:spPr/>
      <dgm:t>
        <a:bodyPr/>
        <a:lstStyle/>
        <a:p>
          <a:endParaRPr lang="en-US"/>
        </a:p>
      </dgm:t>
    </dgm:pt>
    <dgm:pt modelId="{D957B548-52BB-496B-975F-265B81B88CA3}">
      <dgm:prSet/>
      <dgm:spPr/>
      <dgm:t>
        <a:bodyPr/>
        <a:lstStyle/>
        <a:p>
          <a:pPr algn="just"/>
          <a:r>
            <a:rPr lang="en-US" b="1" dirty="0">
              <a:latin typeface="Arial" panose="020B0604020202020204" pitchFamily="34" charset="0"/>
              <a:cs typeface="Arial" panose="020B0604020202020204" pitchFamily="34" charset="0"/>
            </a:rPr>
            <a:t>There have been major changes in the forestry sector:</a:t>
          </a:r>
          <a:endParaRPr lang="en-US" dirty="0">
            <a:latin typeface="Arial" panose="020B0604020202020204" pitchFamily="34" charset="0"/>
            <a:cs typeface="Arial" panose="020B0604020202020204" pitchFamily="34" charset="0"/>
          </a:endParaRPr>
        </a:p>
      </dgm:t>
    </dgm:pt>
    <dgm:pt modelId="{AFFE885A-9246-4241-B817-939C01921559}" type="parTrans" cxnId="{62FA66EA-C710-4315-9BCD-6A69A824E12F}">
      <dgm:prSet/>
      <dgm:spPr/>
      <dgm:t>
        <a:bodyPr/>
        <a:lstStyle/>
        <a:p>
          <a:endParaRPr lang="en-US"/>
        </a:p>
      </dgm:t>
    </dgm:pt>
    <dgm:pt modelId="{27405FD4-DA61-4D14-9A7E-8B41BF732C7D}" type="sibTrans" cxnId="{62FA66EA-C710-4315-9BCD-6A69A824E12F}">
      <dgm:prSet/>
      <dgm:spPr/>
      <dgm:t>
        <a:bodyPr/>
        <a:lstStyle/>
        <a:p>
          <a:endParaRPr lang="en-US"/>
        </a:p>
      </dgm:t>
    </dgm:pt>
    <dgm:pt modelId="{8A8E9FA3-A1DE-4220-976D-A96A42E255F0}">
      <dgm:prSet/>
      <dgm:spPr/>
      <dgm:t>
        <a:bodyPr/>
        <a:lstStyle/>
        <a:p>
          <a:pPr algn="just"/>
          <a:r>
            <a:rPr lang="en-US" dirty="0">
              <a:latin typeface="Arial" panose="020B0604020202020204" pitchFamily="34" charset="0"/>
              <a:cs typeface="Arial" panose="020B0604020202020204" pitchFamily="34" charset="0"/>
            </a:rPr>
            <a:t>Commercial logging for export has passed its peak: Revenues are not increasing, and some concessions are inactive.</a:t>
          </a:r>
        </a:p>
      </dgm:t>
    </dgm:pt>
    <dgm:pt modelId="{9A09C521-8BBC-46A9-9FEA-D289F09B99FE}" type="parTrans" cxnId="{D29AEBD3-1547-4100-A5CA-72556D10DAA7}">
      <dgm:prSet/>
      <dgm:spPr/>
      <dgm:t>
        <a:bodyPr/>
        <a:lstStyle/>
        <a:p>
          <a:endParaRPr lang="en-US"/>
        </a:p>
      </dgm:t>
    </dgm:pt>
    <dgm:pt modelId="{E8380534-A4D7-4A4E-B103-3AAA8001D8BE}" type="sibTrans" cxnId="{D29AEBD3-1547-4100-A5CA-72556D10DAA7}">
      <dgm:prSet/>
      <dgm:spPr/>
      <dgm:t>
        <a:bodyPr/>
        <a:lstStyle/>
        <a:p>
          <a:endParaRPr lang="en-US"/>
        </a:p>
      </dgm:t>
    </dgm:pt>
    <dgm:pt modelId="{7EC8022F-C3CC-4A8B-9A41-ADF5ED439413}">
      <dgm:prSet/>
      <dgm:spPr/>
      <dgm:t>
        <a:bodyPr/>
        <a:lstStyle/>
        <a:p>
          <a:pPr algn="just"/>
          <a:r>
            <a:rPr lang="en-US" dirty="0">
              <a:latin typeface="Arial" panose="020B0604020202020204" pitchFamily="34" charset="0"/>
              <a:cs typeface="Arial" panose="020B0604020202020204" pitchFamily="34" charset="0"/>
            </a:rPr>
            <a:t>New opportunities in carbon, biodiversity and community enterprises exist but are not yet providing significant economic benefits.</a:t>
          </a:r>
        </a:p>
      </dgm:t>
    </dgm:pt>
    <dgm:pt modelId="{66086EE2-89C4-4C96-9704-C64153E7CAD9}" type="parTrans" cxnId="{6E74184F-4CFC-4DAE-A3BC-4C1E79532296}">
      <dgm:prSet/>
      <dgm:spPr/>
      <dgm:t>
        <a:bodyPr/>
        <a:lstStyle/>
        <a:p>
          <a:endParaRPr lang="en-US"/>
        </a:p>
      </dgm:t>
    </dgm:pt>
    <dgm:pt modelId="{B85478BA-9D93-4F1A-98D1-72277C718C45}" type="sibTrans" cxnId="{6E74184F-4CFC-4DAE-A3BC-4C1E79532296}">
      <dgm:prSet/>
      <dgm:spPr/>
      <dgm:t>
        <a:bodyPr/>
        <a:lstStyle/>
        <a:p>
          <a:endParaRPr lang="en-US"/>
        </a:p>
      </dgm:t>
    </dgm:pt>
    <dgm:pt modelId="{160049F0-1DF1-4852-B08C-504D06C6B5F6}">
      <dgm:prSet/>
      <dgm:spPr/>
      <dgm:t>
        <a:bodyPr/>
        <a:lstStyle/>
        <a:p>
          <a:pPr algn="just"/>
          <a:r>
            <a:rPr lang="en-US" dirty="0">
              <a:latin typeface="Arial" panose="020B0604020202020204" pitchFamily="34" charset="0"/>
              <a:cs typeface="Arial" panose="020B0604020202020204" pitchFamily="34" charset="0"/>
            </a:rPr>
            <a:t>Most forestry activity now takes place on community land.</a:t>
          </a:r>
        </a:p>
      </dgm:t>
    </dgm:pt>
    <dgm:pt modelId="{45C03639-57F1-4A15-AC5F-90AF3B55B37F}" type="parTrans" cxnId="{16805EA2-8F9F-4A7D-9996-E1D266170F32}">
      <dgm:prSet/>
      <dgm:spPr/>
      <dgm:t>
        <a:bodyPr/>
        <a:lstStyle/>
        <a:p>
          <a:endParaRPr lang="en-US"/>
        </a:p>
      </dgm:t>
    </dgm:pt>
    <dgm:pt modelId="{03AB01D9-FFA0-4CE9-930C-975902281F7C}" type="sibTrans" cxnId="{16805EA2-8F9F-4A7D-9996-E1D266170F32}">
      <dgm:prSet/>
      <dgm:spPr/>
      <dgm:t>
        <a:bodyPr/>
        <a:lstStyle/>
        <a:p>
          <a:endParaRPr lang="en-US"/>
        </a:p>
      </dgm:t>
    </dgm:pt>
    <dgm:pt modelId="{AE341063-43A2-4E84-8DEE-9B293AB18F40}">
      <dgm:prSet/>
      <dgm:spPr/>
      <dgm:t>
        <a:bodyPr/>
        <a:lstStyle/>
        <a:p>
          <a:pPr algn="just"/>
          <a:r>
            <a:rPr lang="en-US" dirty="0">
              <a:latin typeface="Arial" panose="020B0604020202020204" pitchFamily="34" charset="0"/>
              <a:cs typeface="Arial" panose="020B0604020202020204" pitchFamily="34" charset="0"/>
            </a:rPr>
            <a:t>Deforestation is continuing and a new model for Protected Areas is required to achieve the 30% target.</a:t>
          </a:r>
        </a:p>
      </dgm:t>
    </dgm:pt>
    <dgm:pt modelId="{0FE0BD8F-34A1-485B-8F0B-211AF1844268}" type="parTrans" cxnId="{B1FC68AB-6CC1-4B18-8DAA-FD993D3179C7}">
      <dgm:prSet/>
      <dgm:spPr/>
      <dgm:t>
        <a:bodyPr/>
        <a:lstStyle/>
        <a:p>
          <a:endParaRPr lang="en-US"/>
        </a:p>
      </dgm:t>
    </dgm:pt>
    <dgm:pt modelId="{0103A6FC-AFAB-44A4-9138-58595F6A220D}" type="sibTrans" cxnId="{B1FC68AB-6CC1-4B18-8DAA-FD993D3179C7}">
      <dgm:prSet/>
      <dgm:spPr/>
      <dgm:t>
        <a:bodyPr/>
        <a:lstStyle/>
        <a:p>
          <a:endParaRPr lang="en-US"/>
        </a:p>
      </dgm:t>
    </dgm:pt>
    <dgm:pt modelId="{13E04263-5385-4F8C-9B79-CAF09C6A354B}">
      <dgm:prSet/>
      <dgm:spPr/>
      <dgm:t>
        <a:bodyPr/>
        <a:lstStyle/>
        <a:p>
          <a:pPr algn="just"/>
          <a:r>
            <a:rPr lang="en-US" dirty="0">
              <a:latin typeface="Arial" panose="020B0604020202020204" pitchFamily="34" charset="0"/>
              <a:cs typeface="Arial" panose="020B0604020202020204" pitchFamily="34" charset="0"/>
            </a:rPr>
            <a:t>The Markets for timber are now in China/Asia, not only in Europe – TLAS (VPA), BMRC, etc. ensures credibility and provides assurances to markets of Liberia timber and timber products.</a:t>
          </a:r>
        </a:p>
      </dgm:t>
    </dgm:pt>
    <dgm:pt modelId="{D36741E3-872E-4599-AF9D-6DDE1B34B66F}" type="parTrans" cxnId="{EDE94E06-66AB-4939-AC22-27483E46BEDF}">
      <dgm:prSet/>
      <dgm:spPr/>
      <dgm:t>
        <a:bodyPr/>
        <a:lstStyle/>
        <a:p>
          <a:endParaRPr lang="en-US"/>
        </a:p>
      </dgm:t>
    </dgm:pt>
    <dgm:pt modelId="{E1D442D6-09E2-427E-800C-A1D9400744DA}" type="sibTrans" cxnId="{EDE94E06-66AB-4939-AC22-27483E46BEDF}">
      <dgm:prSet/>
      <dgm:spPr/>
      <dgm:t>
        <a:bodyPr/>
        <a:lstStyle/>
        <a:p>
          <a:endParaRPr lang="en-US"/>
        </a:p>
      </dgm:t>
    </dgm:pt>
    <dgm:pt modelId="{FFF25E45-8E02-41F3-A7A0-D532E3F1C8B9}" type="pres">
      <dgm:prSet presAssocID="{F6E7B40C-0CA8-4817-9076-B86DAF829EC6}" presName="root" presStyleCnt="0">
        <dgm:presLayoutVars>
          <dgm:dir/>
          <dgm:resizeHandles val="exact"/>
        </dgm:presLayoutVars>
      </dgm:prSet>
      <dgm:spPr/>
    </dgm:pt>
    <dgm:pt modelId="{AAAC27CC-A9E4-411C-8E8C-16132C67DCB4}" type="pres">
      <dgm:prSet presAssocID="{D957B548-52BB-496B-975F-265B81B88CA3}" presName="compNode" presStyleCnt="0"/>
      <dgm:spPr/>
    </dgm:pt>
    <dgm:pt modelId="{F45DD525-BE27-44A7-B1E6-B28F4601FADC}" type="pres">
      <dgm:prSet presAssocID="{D957B548-52BB-496B-975F-265B81B88CA3}" presName="bgRect" presStyleLbl="bgShp" presStyleIdx="0" presStyleCnt="6" custLinFactNeighborX="-3411" custLinFactNeighborY="19493"/>
      <dgm:spPr/>
    </dgm:pt>
    <dgm:pt modelId="{BD82A4D0-3F92-4F3F-9867-D1D46A5B224A}" type="pres">
      <dgm:prSet presAssocID="{D957B548-52BB-496B-975F-265B81B88CA3}"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3E72A77E-4BD0-452A-8EDB-7D254416817E}" type="pres">
      <dgm:prSet presAssocID="{D957B548-52BB-496B-975F-265B81B88CA3}" presName="spaceRect" presStyleCnt="0"/>
      <dgm:spPr/>
    </dgm:pt>
    <dgm:pt modelId="{63A307D6-E225-4066-86EA-BA8E897B3B82}" type="pres">
      <dgm:prSet presAssocID="{D957B548-52BB-496B-975F-265B81B88CA3}" presName="parTx" presStyleLbl="revTx" presStyleIdx="0" presStyleCnt="6">
        <dgm:presLayoutVars>
          <dgm:chMax val="0"/>
          <dgm:chPref val="0"/>
        </dgm:presLayoutVars>
      </dgm:prSet>
      <dgm:spPr/>
    </dgm:pt>
    <dgm:pt modelId="{94B85F5C-8A9A-4D75-ACB6-C97C9EADF5E1}" type="pres">
      <dgm:prSet presAssocID="{27405FD4-DA61-4D14-9A7E-8B41BF732C7D}" presName="sibTrans" presStyleCnt="0"/>
      <dgm:spPr/>
    </dgm:pt>
    <dgm:pt modelId="{38BD526D-06DB-4925-8C80-56AF4CD964B5}" type="pres">
      <dgm:prSet presAssocID="{8A8E9FA3-A1DE-4220-976D-A96A42E255F0}" presName="compNode" presStyleCnt="0"/>
      <dgm:spPr/>
    </dgm:pt>
    <dgm:pt modelId="{A3DD7AA1-F61C-4313-86C8-206A4E6EA0E6}" type="pres">
      <dgm:prSet presAssocID="{8A8E9FA3-A1DE-4220-976D-A96A42E255F0}" presName="bgRect" presStyleLbl="bgShp" presStyleIdx="1" presStyleCnt="6"/>
      <dgm:spPr/>
    </dgm:pt>
    <dgm:pt modelId="{D07D6EEC-6FF9-425D-BDFA-986A2B1D70B3}" type="pres">
      <dgm:prSet presAssocID="{8A8E9FA3-A1DE-4220-976D-A96A42E255F0}"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CE289D32-E788-40B4-B122-B8D41F7BB3A3}" type="pres">
      <dgm:prSet presAssocID="{8A8E9FA3-A1DE-4220-976D-A96A42E255F0}" presName="spaceRect" presStyleCnt="0"/>
      <dgm:spPr/>
    </dgm:pt>
    <dgm:pt modelId="{6A406F2E-D1BA-407A-8531-986CCABEE132}" type="pres">
      <dgm:prSet presAssocID="{8A8E9FA3-A1DE-4220-976D-A96A42E255F0}" presName="parTx" presStyleLbl="revTx" presStyleIdx="1" presStyleCnt="6">
        <dgm:presLayoutVars>
          <dgm:chMax val="0"/>
          <dgm:chPref val="0"/>
        </dgm:presLayoutVars>
      </dgm:prSet>
      <dgm:spPr/>
    </dgm:pt>
    <dgm:pt modelId="{7A12A640-BC73-41F3-A4E2-E97C05847976}" type="pres">
      <dgm:prSet presAssocID="{E8380534-A4D7-4A4E-B103-3AAA8001D8BE}" presName="sibTrans" presStyleCnt="0"/>
      <dgm:spPr/>
    </dgm:pt>
    <dgm:pt modelId="{12F5BD07-A7C8-4747-ADD0-84DD42A18591}" type="pres">
      <dgm:prSet presAssocID="{7EC8022F-C3CC-4A8B-9A41-ADF5ED439413}" presName="compNode" presStyleCnt="0"/>
      <dgm:spPr/>
    </dgm:pt>
    <dgm:pt modelId="{70E69DD2-8130-483A-B5BD-DEBEB16B55FA}" type="pres">
      <dgm:prSet presAssocID="{7EC8022F-C3CC-4A8B-9A41-ADF5ED439413}" presName="bgRect" presStyleLbl="bgShp" presStyleIdx="2" presStyleCnt="6"/>
      <dgm:spPr/>
    </dgm:pt>
    <dgm:pt modelId="{1DF842A0-7317-4A57-929C-C3FF6FDC18C2}" type="pres">
      <dgm:prSet presAssocID="{7EC8022F-C3CC-4A8B-9A41-ADF5ED439413}"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pt>
    <dgm:pt modelId="{0ABAF9FF-77E4-4EB5-AE8D-F6E2303DF208}" type="pres">
      <dgm:prSet presAssocID="{7EC8022F-C3CC-4A8B-9A41-ADF5ED439413}" presName="spaceRect" presStyleCnt="0"/>
      <dgm:spPr/>
    </dgm:pt>
    <dgm:pt modelId="{C41374C6-DE0D-479C-AD4D-E2CB2B5721F7}" type="pres">
      <dgm:prSet presAssocID="{7EC8022F-C3CC-4A8B-9A41-ADF5ED439413}" presName="parTx" presStyleLbl="revTx" presStyleIdx="2" presStyleCnt="6">
        <dgm:presLayoutVars>
          <dgm:chMax val="0"/>
          <dgm:chPref val="0"/>
        </dgm:presLayoutVars>
      </dgm:prSet>
      <dgm:spPr/>
    </dgm:pt>
    <dgm:pt modelId="{156A3C95-9EDF-4239-AE5B-5BAD47B1B4E9}" type="pres">
      <dgm:prSet presAssocID="{B85478BA-9D93-4F1A-98D1-72277C718C45}" presName="sibTrans" presStyleCnt="0"/>
      <dgm:spPr/>
    </dgm:pt>
    <dgm:pt modelId="{C22BA329-7C6E-4CED-B5A8-A33BF6095B1B}" type="pres">
      <dgm:prSet presAssocID="{160049F0-1DF1-4852-B08C-504D06C6B5F6}" presName="compNode" presStyleCnt="0"/>
      <dgm:spPr/>
    </dgm:pt>
    <dgm:pt modelId="{87B544CC-20C8-4309-AE6C-596278D293C1}" type="pres">
      <dgm:prSet presAssocID="{160049F0-1DF1-4852-B08C-504D06C6B5F6}" presName="bgRect" presStyleLbl="bgShp" presStyleIdx="3" presStyleCnt="6"/>
      <dgm:spPr/>
    </dgm:pt>
    <dgm:pt modelId="{C94DA8D1-DBA3-4C9A-A4EA-750D3DC68A50}" type="pres">
      <dgm:prSet presAssocID="{160049F0-1DF1-4852-B08C-504D06C6B5F6}"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pt>
    <dgm:pt modelId="{8B7151B5-261A-4C69-9DCF-4A6BB09AF936}" type="pres">
      <dgm:prSet presAssocID="{160049F0-1DF1-4852-B08C-504D06C6B5F6}" presName="spaceRect" presStyleCnt="0"/>
      <dgm:spPr/>
    </dgm:pt>
    <dgm:pt modelId="{5FE15FB8-8BE4-4CDC-B650-F5462A57DC31}" type="pres">
      <dgm:prSet presAssocID="{160049F0-1DF1-4852-B08C-504D06C6B5F6}" presName="parTx" presStyleLbl="revTx" presStyleIdx="3" presStyleCnt="6">
        <dgm:presLayoutVars>
          <dgm:chMax val="0"/>
          <dgm:chPref val="0"/>
        </dgm:presLayoutVars>
      </dgm:prSet>
      <dgm:spPr/>
    </dgm:pt>
    <dgm:pt modelId="{835475E1-0401-43C9-BD71-28B04605DB5E}" type="pres">
      <dgm:prSet presAssocID="{03AB01D9-FFA0-4CE9-930C-975902281F7C}" presName="sibTrans" presStyleCnt="0"/>
      <dgm:spPr/>
    </dgm:pt>
    <dgm:pt modelId="{2446E99B-3155-4D53-A451-C5F37BD918C7}" type="pres">
      <dgm:prSet presAssocID="{AE341063-43A2-4E84-8DEE-9B293AB18F40}" presName="compNode" presStyleCnt="0"/>
      <dgm:spPr/>
    </dgm:pt>
    <dgm:pt modelId="{D0AA278B-42AE-4B14-AB8F-52F39C86F56D}" type="pres">
      <dgm:prSet presAssocID="{AE341063-43A2-4E84-8DEE-9B293AB18F40}" presName="bgRect" presStyleLbl="bgShp" presStyleIdx="4" presStyleCnt="6"/>
      <dgm:spPr/>
    </dgm:pt>
    <dgm:pt modelId="{100EDAE8-4BE5-4FC8-9753-0F054EBD86AD}" type="pres">
      <dgm:prSet presAssocID="{AE341063-43A2-4E84-8DEE-9B293AB18F40}"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pt>
    <dgm:pt modelId="{46601577-1BCD-432F-B669-2DBBE83E2689}" type="pres">
      <dgm:prSet presAssocID="{AE341063-43A2-4E84-8DEE-9B293AB18F40}" presName="spaceRect" presStyleCnt="0"/>
      <dgm:spPr/>
    </dgm:pt>
    <dgm:pt modelId="{110EEAB5-38FE-4122-8AB7-775C504D3FA3}" type="pres">
      <dgm:prSet presAssocID="{AE341063-43A2-4E84-8DEE-9B293AB18F40}" presName="parTx" presStyleLbl="revTx" presStyleIdx="4" presStyleCnt="6">
        <dgm:presLayoutVars>
          <dgm:chMax val="0"/>
          <dgm:chPref val="0"/>
        </dgm:presLayoutVars>
      </dgm:prSet>
      <dgm:spPr/>
    </dgm:pt>
    <dgm:pt modelId="{FB997402-F7E2-4202-A8E4-69B78A034C62}" type="pres">
      <dgm:prSet presAssocID="{0103A6FC-AFAB-44A4-9138-58595F6A220D}" presName="sibTrans" presStyleCnt="0"/>
      <dgm:spPr/>
    </dgm:pt>
    <dgm:pt modelId="{A14B71AA-553E-44C6-9602-24D2B9D777DA}" type="pres">
      <dgm:prSet presAssocID="{13E04263-5385-4F8C-9B79-CAF09C6A354B}" presName="compNode" presStyleCnt="0"/>
      <dgm:spPr/>
    </dgm:pt>
    <dgm:pt modelId="{4F87C00F-73E3-4704-93A3-06FEAE9C4AB6}" type="pres">
      <dgm:prSet presAssocID="{13E04263-5385-4F8C-9B79-CAF09C6A354B}" presName="bgRect" presStyleLbl="bgShp" presStyleIdx="5" presStyleCnt="6"/>
      <dgm:spPr/>
    </dgm:pt>
    <dgm:pt modelId="{584DA582-21EB-4644-8514-17A780E7EC91}" type="pres">
      <dgm:prSet presAssocID="{13E04263-5385-4F8C-9B79-CAF09C6A354B}"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pt>
    <dgm:pt modelId="{9E941DEE-6A8C-49F4-92AE-2500BF74DC58}" type="pres">
      <dgm:prSet presAssocID="{13E04263-5385-4F8C-9B79-CAF09C6A354B}" presName="spaceRect" presStyleCnt="0"/>
      <dgm:spPr/>
    </dgm:pt>
    <dgm:pt modelId="{E30ECE38-B818-4229-9458-328EEB4ED614}" type="pres">
      <dgm:prSet presAssocID="{13E04263-5385-4F8C-9B79-CAF09C6A354B}" presName="parTx" presStyleLbl="revTx" presStyleIdx="5" presStyleCnt="6">
        <dgm:presLayoutVars>
          <dgm:chMax val="0"/>
          <dgm:chPref val="0"/>
        </dgm:presLayoutVars>
      </dgm:prSet>
      <dgm:spPr/>
    </dgm:pt>
  </dgm:ptLst>
  <dgm:cxnLst>
    <dgm:cxn modelId="{EDE94E06-66AB-4939-AC22-27483E46BEDF}" srcId="{F6E7B40C-0CA8-4817-9076-B86DAF829EC6}" destId="{13E04263-5385-4F8C-9B79-CAF09C6A354B}" srcOrd="5" destOrd="0" parTransId="{D36741E3-872E-4599-AF9D-6DDE1B34B66F}" sibTransId="{E1D442D6-09E2-427E-800C-A1D9400744DA}"/>
    <dgm:cxn modelId="{D5276508-CA57-4977-8069-5490DD6105A5}" type="presOf" srcId="{13E04263-5385-4F8C-9B79-CAF09C6A354B}" destId="{E30ECE38-B818-4229-9458-328EEB4ED614}" srcOrd="0" destOrd="0" presId="urn:microsoft.com/office/officeart/2018/2/layout/IconVerticalSolidList"/>
    <dgm:cxn modelId="{6E332C17-1876-4905-B918-46A3D308D492}" type="presOf" srcId="{F6E7B40C-0CA8-4817-9076-B86DAF829EC6}" destId="{FFF25E45-8E02-41F3-A7A0-D532E3F1C8B9}" srcOrd="0" destOrd="0" presId="urn:microsoft.com/office/officeart/2018/2/layout/IconVerticalSolidList"/>
    <dgm:cxn modelId="{25C5ED5C-EC28-4C39-8BBB-F838DC9397CA}" type="presOf" srcId="{160049F0-1DF1-4852-B08C-504D06C6B5F6}" destId="{5FE15FB8-8BE4-4CDC-B650-F5462A57DC31}" srcOrd="0" destOrd="0" presId="urn:microsoft.com/office/officeart/2018/2/layout/IconVerticalSolidList"/>
    <dgm:cxn modelId="{6E74184F-4CFC-4DAE-A3BC-4C1E79532296}" srcId="{F6E7B40C-0CA8-4817-9076-B86DAF829EC6}" destId="{7EC8022F-C3CC-4A8B-9A41-ADF5ED439413}" srcOrd="2" destOrd="0" parTransId="{66086EE2-89C4-4C96-9704-C64153E7CAD9}" sibTransId="{B85478BA-9D93-4F1A-98D1-72277C718C45}"/>
    <dgm:cxn modelId="{5D36AB73-20EB-47CC-AD3A-5A75EC5687E6}" type="presOf" srcId="{7EC8022F-C3CC-4A8B-9A41-ADF5ED439413}" destId="{C41374C6-DE0D-479C-AD4D-E2CB2B5721F7}" srcOrd="0" destOrd="0" presId="urn:microsoft.com/office/officeart/2018/2/layout/IconVerticalSolidList"/>
    <dgm:cxn modelId="{59176B96-5B9F-4667-96CA-6AEA2BE844E7}" type="presOf" srcId="{8A8E9FA3-A1DE-4220-976D-A96A42E255F0}" destId="{6A406F2E-D1BA-407A-8531-986CCABEE132}" srcOrd="0" destOrd="0" presId="urn:microsoft.com/office/officeart/2018/2/layout/IconVerticalSolidList"/>
    <dgm:cxn modelId="{16805EA2-8F9F-4A7D-9996-E1D266170F32}" srcId="{F6E7B40C-0CA8-4817-9076-B86DAF829EC6}" destId="{160049F0-1DF1-4852-B08C-504D06C6B5F6}" srcOrd="3" destOrd="0" parTransId="{45C03639-57F1-4A15-AC5F-90AF3B55B37F}" sibTransId="{03AB01D9-FFA0-4CE9-930C-975902281F7C}"/>
    <dgm:cxn modelId="{B1FC68AB-6CC1-4B18-8DAA-FD993D3179C7}" srcId="{F6E7B40C-0CA8-4817-9076-B86DAF829EC6}" destId="{AE341063-43A2-4E84-8DEE-9B293AB18F40}" srcOrd="4" destOrd="0" parTransId="{0FE0BD8F-34A1-485B-8F0B-211AF1844268}" sibTransId="{0103A6FC-AFAB-44A4-9138-58595F6A220D}"/>
    <dgm:cxn modelId="{46D89BC7-0EDB-4E9E-B374-0D7096A11581}" type="presOf" srcId="{D957B548-52BB-496B-975F-265B81B88CA3}" destId="{63A307D6-E225-4066-86EA-BA8E897B3B82}" srcOrd="0" destOrd="0" presId="urn:microsoft.com/office/officeart/2018/2/layout/IconVerticalSolidList"/>
    <dgm:cxn modelId="{D29AEBD3-1547-4100-A5CA-72556D10DAA7}" srcId="{F6E7B40C-0CA8-4817-9076-B86DAF829EC6}" destId="{8A8E9FA3-A1DE-4220-976D-A96A42E255F0}" srcOrd="1" destOrd="0" parTransId="{9A09C521-8BBC-46A9-9FEA-D289F09B99FE}" sibTransId="{E8380534-A4D7-4A4E-B103-3AAA8001D8BE}"/>
    <dgm:cxn modelId="{145783E1-2580-4FB6-8928-BADD21840610}" type="presOf" srcId="{AE341063-43A2-4E84-8DEE-9B293AB18F40}" destId="{110EEAB5-38FE-4122-8AB7-775C504D3FA3}" srcOrd="0" destOrd="0" presId="urn:microsoft.com/office/officeart/2018/2/layout/IconVerticalSolidList"/>
    <dgm:cxn modelId="{62FA66EA-C710-4315-9BCD-6A69A824E12F}" srcId="{F6E7B40C-0CA8-4817-9076-B86DAF829EC6}" destId="{D957B548-52BB-496B-975F-265B81B88CA3}" srcOrd="0" destOrd="0" parTransId="{AFFE885A-9246-4241-B817-939C01921559}" sibTransId="{27405FD4-DA61-4D14-9A7E-8B41BF732C7D}"/>
    <dgm:cxn modelId="{E42C0759-314A-4129-8F0D-84966A7F1282}" type="presParOf" srcId="{FFF25E45-8E02-41F3-A7A0-D532E3F1C8B9}" destId="{AAAC27CC-A9E4-411C-8E8C-16132C67DCB4}" srcOrd="0" destOrd="0" presId="urn:microsoft.com/office/officeart/2018/2/layout/IconVerticalSolidList"/>
    <dgm:cxn modelId="{27426AF8-58B2-4C8B-A0EC-4222E9BDC9B8}" type="presParOf" srcId="{AAAC27CC-A9E4-411C-8E8C-16132C67DCB4}" destId="{F45DD525-BE27-44A7-B1E6-B28F4601FADC}" srcOrd="0" destOrd="0" presId="urn:microsoft.com/office/officeart/2018/2/layout/IconVerticalSolidList"/>
    <dgm:cxn modelId="{040FD0FB-85AB-417D-B8CD-38719E7320D6}" type="presParOf" srcId="{AAAC27CC-A9E4-411C-8E8C-16132C67DCB4}" destId="{BD82A4D0-3F92-4F3F-9867-D1D46A5B224A}" srcOrd="1" destOrd="0" presId="urn:microsoft.com/office/officeart/2018/2/layout/IconVerticalSolidList"/>
    <dgm:cxn modelId="{81372A94-46DE-4D1B-810E-860BA44F64F0}" type="presParOf" srcId="{AAAC27CC-A9E4-411C-8E8C-16132C67DCB4}" destId="{3E72A77E-4BD0-452A-8EDB-7D254416817E}" srcOrd="2" destOrd="0" presId="urn:microsoft.com/office/officeart/2018/2/layout/IconVerticalSolidList"/>
    <dgm:cxn modelId="{711BEBC2-FD17-478A-91B0-93037B5ADEB9}" type="presParOf" srcId="{AAAC27CC-A9E4-411C-8E8C-16132C67DCB4}" destId="{63A307D6-E225-4066-86EA-BA8E897B3B82}" srcOrd="3" destOrd="0" presId="urn:microsoft.com/office/officeart/2018/2/layout/IconVerticalSolidList"/>
    <dgm:cxn modelId="{3623B79F-5B6C-4E03-A653-CF372763544A}" type="presParOf" srcId="{FFF25E45-8E02-41F3-A7A0-D532E3F1C8B9}" destId="{94B85F5C-8A9A-4D75-ACB6-C97C9EADF5E1}" srcOrd="1" destOrd="0" presId="urn:microsoft.com/office/officeart/2018/2/layout/IconVerticalSolidList"/>
    <dgm:cxn modelId="{576186BF-BB6A-4E43-8EB2-C0C4BD2E1D68}" type="presParOf" srcId="{FFF25E45-8E02-41F3-A7A0-D532E3F1C8B9}" destId="{38BD526D-06DB-4925-8C80-56AF4CD964B5}" srcOrd="2" destOrd="0" presId="urn:microsoft.com/office/officeart/2018/2/layout/IconVerticalSolidList"/>
    <dgm:cxn modelId="{27356468-5C6E-42D4-8929-B93C2A376805}" type="presParOf" srcId="{38BD526D-06DB-4925-8C80-56AF4CD964B5}" destId="{A3DD7AA1-F61C-4313-86C8-206A4E6EA0E6}" srcOrd="0" destOrd="0" presId="urn:microsoft.com/office/officeart/2018/2/layout/IconVerticalSolidList"/>
    <dgm:cxn modelId="{AB949A55-9622-457C-A5F0-0B93FE8BF9EF}" type="presParOf" srcId="{38BD526D-06DB-4925-8C80-56AF4CD964B5}" destId="{D07D6EEC-6FF9-425D-BDFA-986A2B1D70B3}" srcOrd="1" destOrd="0" presId="urn:microsoft.com/office/officeart/2018/2/layout/IconVerticalSolidList"/>
    <dgm:cxn modelId="{349CBA72-1C82-4217-8487-A859F558E694}" type="presParOf" srcId="{38BD526D-06DB-4925-8C80-56AF4CD964B5}" destId="{CE289D32-E788-40B4-B122-B8D41F7BB3A3}" srcOrd="2" destOrd="0" presId="urn:microsoft.com/office/officeart/2018/2/layout/IconVerticalSolidList"/>
    <dgm:cxn modelId="{4DCA21C6-C9B1-4DAA-8D43-4554FB3FB24F}" type="presParOf" srcId="{38BD526D-06DB-4925-8C80-56AF4CD964B5}" destId="{6A406F2E-D1BA-407A-8531-986CCABEE132}" srcOrd="3" destOrd="0" presId="urn:microsoft.com/office/officeart/2018/2/layout/IconVerticalSolidList"/>
    <dgm:cxn modelId="{55FCDBD9-6337-4085-979E-298C363AD55B}" type="presParOf" srcId="{FFF25E45-8E02-41F3-A7A0-D532E3F1C8B9}" destId="{7A12A640-BC73-41F3-A4E2-E97C05847976}" srcOrd="3" destOrd="0" presId="urn:microsoft.com/office/officeart/2018/2/layout/IconVerticalSolidList"/>
    <dgm:cxn modelId="{121D223C-1A2B-452E-A887-EC2D4E14575F}" type="presParOf" srcId="{FFF25E45-8E02-41F3-A7A0-D532E3F1C8B9}" destId="{12F5BD07-A7C8-4747-ADD0-84DD42A18591}" srcOrd="4" destOrd="0" presId="urn:microsoft.com/office/officeart/2018/2/layout/IconVerticalSolidList"/>
    <dgm:cxn modelId="{B2D40837-13CA-4EC2-829E-77EB653F1D58}" type="presParOf" srcId="{12F5BD07-A7C8-4747-ADD0-84DD42A18591}" destId="{70E69DD2-8130-483A-B5BD-DEBEB16B55FA}" srcOrd="0" destOrd="0" presId="urn:microsoft.com/office/officeart/2018/2/layout/IconVerticalSolidList"/>
    <dgm:cxn modelId="{D879C63D-97D7-4AD0-8978-E336A2F49491}" type="presParOf" srcId="{12F5BD07-A7C8-4747-ADD0-84DD42A18591}" destId="{1DF842A0-7317-4A57-929C-C3FF6FDC18C2}" srcOrd="1" destOrd="0" presId="urn:microsoft.com/office/officeart/2018/2/layout/IconVerticalSolidList"/>
    <dgm:cxn modelId="{7E55CB36-28D9-4029-A30E-8FD6AE396A05}" type="presParOf" srcId="{12F5BD07-A7C8-4747-ADD0-84DD42A18591}" destId="{0ABAF9FF-77E4-4EB5-AE8D-F6E2303DF208}" srcOrd="2" destOrd="0" presId="urn:microsoft.com/office/officeart/2018/2/layout/IconVerticalSolidList"/>
    <dgm:cxn modelId="{934C1918-1AC2-42EE-B8DB-883BB8382515}" type="presParOf" srcId="{12F5BD07-A7C8-4747-ADD0-84DD42A18591}" destId="{C41374C6-DE0D-479C-AD4D-E2CB2B5721F7}" srcOrd="3" destOrd="0" presId="urn:microsoft.com/office/officeart/2018/2/layout/IconVerticalSolidList"/>
    <dgm:cxn modelId="{4F7514EA-FD44-41FB-A15E-A06F3CE1CE67}" type="presParOf" srcId="{FFF25E45-8E02-41F3-A7A0-D532E3F1C8B9}" destId="{156A3C95-9EDF-4239-AE5B-5BAD47B1B4E9}" srcOrd="5" destOrd="0" presId="urn:microsoft.com/office/officeart/2018/2/layout/IconVerticalSolidList"/>
    <dgm:cxn modelId="{D20DF83F-362C-4DFC-88E1-17816DFCB0E0}" type="presParOf" srcId="{FFF25E45-8E02-41F3-A7A0-D532E3F1C8B9}" destId="{C22BA329-7C6E-4CED-B5A8-A33BF6095B1B}" srcOrd="6" destOrd="0" presId="urn:microsoft.com/office/officeart/2018/2/layout/IconVerticalSolidList"/>
    <dgm:cxn modelId="{8A7293BA-A041-4634-B6F3-CB6D6AF4A7D7}" type="presParOf" srcId="{C22BA329-7C6E-4CED-B5A8-A33BF6095B1B}" destId="{87B544CC-20C8-4309-AE6C-596278D293C1}" srcOrd="0" destOrd="0" presId="urn:microsoft.com/office/officeart/2018/2/layout/IconVerticalSolidList"/>
    <dgm:cxn modelId="{248EE2BC-33EA-4156-8D1E-0B56525ED004}" type="presParOf" srcId="{C22BA329-7C6E-4CED-B5A8-A33BF6095B1B}" destId="{C94DA8D1-DBA3-4C9A-A4EA-750D3DC68A50}" srcOrd="1" destOrd="0" presId="urn:microsoft.com/office/officeart/2018/2/layout/IconVerticalSolidList"/>
    <dgm:cxn modelId="{06D85693-8139-4D87-B96E-AA622B2A4031}" type="presParOf" srcId="{C22BA329-7C6E-4CED-B5A8-A33BF6095B1B}" destId="{8B7151B5-261A-4C69-9DCF-4A6BB09AF936}" srcOrd="2" destOrd="0" presId="urn:microsoft.com/office/officeart/2018/2/layout/IconVerticalSolidList"/>
    <dgm:cxn modelId="{4570172C-F3AB-45DC-B251-E7FE027DF410}" type="presParOf" srcId="{C22BA329-7C6E-4CED-B5A8-A33BF6095B1B}" destId="{5FE15FB8-8BE4-4CDC-B650-F5462A57DC31}" srcOrd="3" destOrd="0" presId="urn:microsoft.com/office/officeart/2018/2/layout/IconVerticalSolidList"/>
    <dgm:cxn modelId="{00C09B17-DD99-4654-913D-898107854FFC}" type="presParOf" srcId="{FFF25E45-8E02-41F3-A7A0-D532E3F1C8B9}" destId="{835475E1-0401-43C9-BD71-28B04605DB5E}" srcOrd="7" destOrd="0" presId="urn:microsoft.com/office/officeart/2018/2/layout/IconVerticalSolidList"/>
    <dgm:cxn modelId="{2CCBD72A-3477-4E42-B579-8B4FFCD98216}" type="presParOf" srcId="{FFF25E45-8E02-41F3-A7A0-D532E3F1C8B9}" destId="{2446E99B-3155-4D53-A451-C5F37BD918C7}" srcOrd="8" destOrd="0" presId="urn:microsoft.com/office/officeart/2018/2/layout/IconVerticalSolidList"/>
    <dgm:cxn modelId="{EDE50B27-993C-492F-8EE4-0D82A64684D7}" type="presParOf" srcId="{2446E99B-3155-4D53-A451-C5F37BD918C7}" destId="{D0AA278B-42AE-4B14-AB8F-52F39C86F56D}" srcOrd="0" destOrd="0" presId="urn:microsoft.com/office/officeart/2018/2/layout/IconVerticalSolidList"/>
    <dgm:cxn modelId="{110BC5AA-6511-46E1-9B76-66C5F20235C6}" type="presParOf" srcId="{2446E99B-3155-4D53-A451-C5F37BD918C7}" destId="{100EDAE8-4BE5-4FC8-9753-0F054EBD86AD}" srcOrd="1" destOrd="0" presId="urn:microsoft.com/office/officeart/2018/2/layout/IconVerticalSolidList"/>
    <dgm:cxn modelId="{0998CE9A-E88D-47E6-BE93-8A984560081C}" type="presParOf" srcId="{2446E99B-3155-4D53-A451-C5F37BD918C7}" destId="{46601577-1BCD-432F-B669-2DBBE83E2689}" srcOrd="2" destOrd="0" presId="urn:microsoft.com/office/officeart/2018/2/layout/IconVerticalSolidList"/>
    <dgm:cxn modelId="{3D7840FD-F7D0-4C01-AFA8-D8D2B6134D88}" type="presParOf" srcId="{2446E99B-3155-4D53-A451-C5F37BD918C7}" destId="{110EEAB5-38FE-4122-8AB7-775C504D3FA3}" srcOrd="3" destOrd="0" presId="urn:microsoft.com/office/officeart/2018/2/layout/IconVerticalSolidList"/>
    <dgm:cxn modelId="{ED7D39B2-C6EC-4111-AB84-648B23A82F09}" type="presParOf" srcId="{FFF25E45-8E02-41F3-A7A0-D532E3F1C8B9}" destId="{FB997402-F7E2-4202-A8E4-69B78A034C62}" srcOrd="9" destOrd="0" presId="urn:microsoft.com/office/officeart/2018/2/layout/IconVerticalSolidList"/>
    <dgm:cxn modelId="{BF3016E5-6718-42AD-81D5-C1E91E5FCCA5}" type="presParOf" srcId="{FFF25E45-8E02-41F3-A7A0-D532E3F1C8B9}" destId="{A14B71AA-553E-44C6-9602-24D2B9D777DA}" srcOrd="10" destOrd="0" presId="urn:microsoft.com/office/officeart/2018/2/layout/IconVerticalSolidList"/>
    <dgm:cxn modelId="{1AB031A2-D752-416C-8DD6-88D0CB7F7177}" type="presParOf" srcId="{A14B71AA-553E-44C6-9602-24D2B9D777DA}" destId="{4F87C00F-73E3-4704-93A3-06FEAE9C4AB6}" srcOrd="0" destOrd="0" presId="urn:microsoft.com/office/officeart/2018/2/layout/IconVerticalSolidList"/>
    <dgm:cxn modelId="{B311800E-1971-4BF8-A96F-73E464661498}" type="presParOf" srcId="{A14B71AA-553E-44C6-9602-24D2B9D777DA}" destId="{584DA582-21EB-4644-8514-17A780E7EC91}" srcOrd="1" destOrd="0" presId="urn:microsoft.com/office/officeart/2018/2/layout/IconVerticalSolidList"/>
    <dgm:cxn modelId="{9D55E507-7040-4C8F-A5A6-AA94ED4C9C92}" type="presParOf" srcId="{A14B71AA-553E-44C6-9602-24D2B9D777DA}" destId="{9E941DEE-6A8C-49F4-92AE-2500BF74DC58}" srcOrd="2" destOrd="0" presId="urn:microsoft.com/office/officeart/2018/2/layout/IconVerticalSolidList"/>
    <dgm:cxn modelId="{97AB3373-CC20-44E1-A093-59BF630A0CFF}" type="presParOf" srcId="{A14B71AA-553E-44C6-9602-24D2B9D777DA}" destId="{E30ECE38-B818-4229-9458-328EEB4ED61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C8E6FAF-4A92-4F33-9A60-8396DD03D5DE}" type="doc">
      <dgm:prSet loTypeId="urn:microsoft.com/office/officeart/2005/8/layout/vList5" loCatId="list" qsTypeId="urn:microsoft.com/office/officeart/2005/8/quickstyle/simple1#13" qsCatId="simple" csTypeId="urn:microsoft.com/office/officeart/2005/8/colors/colorful2#5" csCatId="colorful" phldr="1"/>
      <dgm:spPr/>
      <dgm:t>
        <a:bodyPr/>
        <a:lstStyle/>
        <a:p>
          <a:endParaRPr lang="en-US"/>
        </a:p>
      </dgm:t>
    </dgm:pt>
    <dgm:pt modelId="{788A5C14-2A7B-4CD2-8824-52DAECFA5606}">
      <dgm:prSet/>
      <dgm:spPr/>
      <dgm:t>
        <a:bodyPr/>
        <a:lstStyle/>
        <a:p>
          <a:r>
            <a:rPr lang="en-US" b="1" dirty="0"/>
            <a:t>ARREST Agenda</a:t>
          </a:r>
          <a:endParaRPr lang="en-US" dirty="0"/>
        </a:p>
      </dgm:t>
    </dgm:pt>
    <dgm:pt modelId="{9E002614-4A2A-4653-928B-C0768A95D5CE}" type="parTrans" cxnId="{EF23C5B9-1F3F-49ED-8375-1EB25B82BED1}">
      <dgm:prSet/>
      <dgm:spPr/>
      <dgm:t>
        <a:bodyPr/>
        <a:lstStyle/>
        <a:p>
          <a:endParaRPr lang="en-US"/>
        </a:p>
      </dgm:t>
    </dgm:pt>
    <dgm:pt modelId="{283BFD19-EEFB-4F34-B474-AA4E212EEE24}" type="sibTrans" cxnId="{EF23C5B9-1F3F-49ED-8375-1EB25B82BED1}">
      <dgm:prSet/>
      <dgm:spPr/>
      <dgm:t>
        <a:bodyPr/>
        <a:lstStyle/>
        <a:p>
          <a:endParaRPr lang="en-US"/>
        </a:p>
      </dgm:t>
    </dgm:pt>
    <dgm:pt modelId="{83E94D47-BB39-4ED3-9FFE-F8B6FA480A1C}">
      <dgm:prSet custT="1"/>
      <dgm:spPr/>
      <dgm:t>
        <a:bodyPr/>
        <a:lstStyle/>
        <a:p>
          <a:pPr algn="just">
            <a:buNone/>
          </a:pPr>
          <a:r>
            <a:rPr lang="en-GB" sz="2000" b="1" dirty="0">
              <a:latin typeface="Arial" panose="020B0604020202020204" pitchFamily="34" charset="0"/>
              <a:cs typeface="Arial" panose="020B0604020202020204" pitchFamily="34" charset="0"/>
            </a:rPr>
            <a:t>Key ARREST targets by 2029:</a:t>
          </a:r>
          <a:endParaRPr lang="en-US" sz="2000" b="1" dirty="0">
            <a:latin typeface="Arial" panose="020B0604020202020204" pitchFamily="34" charset="0"/>
            <a:cs typeface="Arial" panose="020B0604020202020204" pitchFamily="34" charset="0"/>
          </a:endParaRPr>
        </a:p>
      </dgm:t>
    </dgm:pt>
    <dgm:pt modelId="{D42463A6-0BEC-48F9-8A7C-3CA3D22565ED}" type="parTrans" cxnId="{BCD50C61-0BD1-42C3-9017-5FC82AF015A4}">
      <dgm:prSet/>
      <dgm:spPr/>
      <dgm:t>
        <a:bodyPr/>
        <a:lstStyle/>
        <a:p>
          <a:endParaRPr lang="en-US"/>
        </a:p>
      </dgm:t>
    </dgm:pt>
    <dgm:pt modelId="{779D8BA8-FA9F-49FF-9F5A-6A95BB2B6F2B}" type="sibTrans" cxnId="{BCD50C61-0BD1-42C3-9017-5FC82AF015A4}">
      <dgm:prSet/>
      <dgm:spPr/>
      <dgm:t>
        <a:bodyPr/>
        <a:lstStyle/>
        <a:p>
          <a:endParaRPr lang="en-US"/>
        </a:p>
      </dgm:t>
    </dgm:pt>
    <dgm:pt modelId="{E689CB1D-E3BF-1D40-AA9A-88C8C201E5B6}">
      <dgm:prSet custT="1"/>
      <dgm:spPr/>
      <dgm:t>
        <a:bodyPr/>
        <a:lstStyle/>
        <a:p>
          <a:pPr algn="just">
            <a:buFont typeface="Wingdings" panose="05000000000000000000" pitchFamily="2" charset="2"/>
            <a:buChar char="ü"/>
          </a:pPr>
          <a:r>
            <a:rPr lang="en-GB" sz="2000" dirty="0">
              <a:latin typeface="Arial" panose="020B0604020202020204" pitchFamily="34" charset="0"/>
              <a:cs typeface="Arial" panose="020B0604020202020204" pitchFamily="34" charset="0"/>
            </a:rPr>
            <a:t> Reduce the national deforestation rate by 50%</a:t>
          </a:r>
        </a:p>
      </dgm:t>
    </dgm:pt>
    <dgm:pt modelId="{244800C1-5E42-0348-96FC-39BB84BFA993}" type="parTrans" cxnId="{28A92887-FEAD-E94F-96A1-DE28EE3F7798}">
      <dgm:prSet/>
      <dgm:spPr/>
      <dgm:t>
        <a:bodyPr/>
        <a:lstStyle/>
        <a:p>
          <a:endParaRPr lang="en-GB"/>
        </a:p>
      </dgm:t>
    </dgm:pt>
    <dgm:pt modelId="{B41798B5-B363-6E43-9A3F-8696774A20D3}" type="sibTrans" cxnId="{28A92887-FEAD-E94F-96A1-DE28EE3F7798}">
      <dgm:prSet/>
      <dgm:spPr/>
      <dgm:t>
        <a:bodyPr/>
        <a:lstStyle/>
        <a:p>
          <a:endParaRPr lang="en-GB"/>
        </a:p>
      </dgm:t>
    </dgm:pt>
    <dgm:pt modelId="{E7DEEAC0-3EF2-9641-A3AF-CE20580EC639}">
      <dgm:prSet custT="1"/>
      <dgm:spPr/>
      <dgm:t>
        <a:bodyPr/>
        <a:lstStyle/>
        <a:p>
          <a:pPr algn="just">
            <a:buFont typeface="Wingdings" panose="05000000000000000000" pitchFamily="2" charset="2"/>
            <a:buChar char="ü"/>
          </a:pPr>
          <a:r>
            <a:rPr lang="en-GB" sz="2000" dirty="0">
              <a:latin typeface="Arial" panose="020B0604020202020204" pitchFamily="34" charset="0"/>
              <a:cs typeface="Arial" panose="020B0604020202020204" pitchFamily="34" charset="0"/>
            </a:rPr>
            <a:t> Restore at least 10,000 ha of degraded forestlands  including coastal wetlands and mangrove ecosystems.</a:t>
          </a:r>
        </a:p>
      </dgm:t>
    </dgm:pt>
    <dgm:pt modelId="{AE88D4B3-6230-6F45-9331-8D054F3AEA74}" type="parTrans" cxnId="{BF0011FC-EA05-254B-9917-92992C88890C}">
      <dgm:prSet/>
      <dgm:spPr/>
      <dgm:t>
        <a:bodyPr/>
        <a:lstStyle/>
        <a:p>
          <a:endParaRPr lang="en-GB"/>
        </a:p>
      </dgm:t>
    </dgm:pt>
    <dgm:pt modelId="{FC5C809C-AD72-F942-9F05-6D12EA1C6962}" type="sibTrans" cxnId="{BF0011FC-EA05-254B-9917-92992C88890C}">
      <dgm:prSet/>
      <dgm:spPr/>
      <dgm:t>
        <a:bodyPr/>
        <a:lstStyle/>
        <a:p>
          <a:endParaRPr lang="en-GB"/>
        </a:p>
      </dgm:t>
    </dgm:pt>
    <dgm:pt modelId="{2B26ACFD-3BEC-094E-8834-E2EF45A5D247}">
      <dgm:prSet custT="1"/>
      <dgm:spPr/>
      <dgm:t>
        <a:bodyPr/>
        <a:lstStyle/>
        <a:p>
          <a:pPr algn="just">
            <a:buFont typeface="Wingdings" panose="05000000000000000000" pitchFamily="2" charset="2"/>
            <a:buChar char="ü"/>
          </a:pPr>
          <a:r>
            <a:rPr lang="en-GB" sz="2000" dirty="0">
              <a:latin typeface="Arial" panose="020B0604020202020204" pitchFamily="34" charset="0"/>
              <a:cs typeface="Arial" panose="020B0604020202020204" pitchFamily="34" charset="0"/>
            </a:rPr>
            <a:t> Catalogue 100% of water catchments in forest areas.</a:t>
          </a:r>
        </a:p>
      </dgm:t>
    </dgm:pt>
    <dgm:pt modelId="{F8DDCEEA-54AA-8542-BF81-F3C921A25AD4}" type="parTrans" cxnId="{31BD2ADA-1EAC-FE4F-A6DC-7FC2407E4A2E}">
      <dgm:prSet/>
      <dgm:spPr/>
      <dgm:t>
        <a:bodyPr/>
        <a:lstStyle/>
        <a:p>
          <a:endParaRPr lang="en-GB"/>
        </a:p>
      </dgm:t>
    </dgm:pt>
    <dgm:pt modelId="{4D6CA744-F720-3D49-839D-B9C59463D4FE}" type="sibTrans" cxnId="{31BD2ADA-1EAC-FE4F-A6DC-7FC2407E4A2E}">
      <dgm:prSet/>
      <dgm:spPr/>
      <dgm:t>
        <a:bodyPr/>
        <a:lstStyle/>
        <a:p>
          <a:endParaRPr lang="en-GB"/>
        </a:p>
      </dgm:t>
    </dgm:pt>
    <dgm:pt modelId="{03CC09C0-D9E6-D64A-A0B7-68E0988DB8E8}">
      <dgm:prSet custT="1"/>
      <dgm:spPr/>
      <dgm:t>
        <a:bodyPr/>
        <a:lstStyle/>
        <a:p>
          <a:pPr algn="just">
            <a:buFont typeface="Wingdings" panose="05000000000000000000" pitchFamily="2" charset="2"/>
            <a:buChar char="ü"/>
          </a:pPr>
          <a:r>
            <a:rPr lang="en-GB" sz="2000" dirty="0">
              <a:latin typeface="Arial" panose="020B0604020202020204" pitchFamily="34" charset="0"/>
              <a:cs typeface="Arial" panose="020B0604020202020204" pitchFamily="34" charset="0"/>
            </a:rPr>
            <a:t>﻿ Increase urban canopy cover in 5 cities (Paynesville, Monrovia, Buchanan, Gbarnga and Gompa) to 50%.</a:t>
          </a:r>
        </a:p>
      </dgm:t>
    </dgm:pt>
    <dgm:pt modelId="{5305E68A-D765-F844-8027-E96B3ED58A3E}" type="parTrans" cxnId="{A77F1C2E-93A4-C949-A006-3CF28DF97264}">
      <dgm:prSet/>
      <dgm:spPr/>
      <dgm:t>
        <a:bodyPr/>
        <a:lstStyle/>
        <a:p>
          <a:endParaRPr lang="en-GB"/>
        </a:p>
      </dgm:t>
    </dgm:pt>
    <dgm:pt modelId="{90BE6622-199A-6A41-BD21-117D7B0D9184}" type="sibTrans" cxnId="{A77F1C2E-93A4-C949-A006-3CF28DF97264}">
      <dgm:prSet/>
      <dgm:spPr/>
      <dgm:t>
        <a:bodyPr/>
        <a:lstStyle/>
        <a:p>
          <a:endParaRPr lang="en-GB"/>
        </a:p>
      </dgm:t>
    </dgm:pt>
    <dgm:pt modelId="{E11D5A07-DD79-534D-8728-CE637AB8B07D}">
      <dgm:prSet custT="1"/>
      <dgm:spPr/>
      <dgm:t>
        <a:bodyPr/>
        <a:lstStyle/>
        <a:p>
          <a:pPr algn="just">
            <a:buFont typeface="Wingdings" panose="05000000000000000000" pitchFamily="2" charset="2"/>
            <a:buChar char="ü"/>
          </a:pPr>
          <a:r>
            <a:rPr lang="en-GB" sz="2000" dirty="0">
              <a:latin typeface="Arial" panose="020B0604020202020204" pitchFamily="34" charset="0"/>
              <a:cs typeface="Arial" panose="020B0604020202020204" pitchFamily="34" charset="0"/>
            </a:rPr>
            <a:t>﻿ Strengthen and enforce forest regulations.</a:t>
          </a:r>
        </a:p>
      </dgm:t>
    </dgm:pt>
    <dgm:pt modelId="{D69D6CD6-2493-574B-8167-2A100C41A214}" type="parTrans" cxnId="{5F2C196B-2ADC-074C-B31C-7AFF653F6930}">
      <dgm:prSet/>
      <dgm:spPr/>
      <dgm:t>
        <a:bodyPr/>
        <a:lstStyle/>
        <a:p>
          <a:endParaRPr lang="en-GB"/>
        </a:p>
      </dgm:t>
    </dgm:pt>
    <dgm:pt modelId="{BB0EF16A-33D8-5745-8260-CB16FAD521C6}" type="sibTrans" cxnId="{5F2C196B-2ADC-074C-B31C-7AFF653F6930}">
      <dgm:prSet/>
      <dgm:spPr/>
      <dgm:t>
        <a:bodyPr/>
        <a:lstStyle/>
        <a:p>
          <a:endParaRPr lang="en-GB"/>
        </a:p>
      </dgm:t>
    </dgm:pt>
    <dgm:pt modelId="{79F22070-1457-E94C-98EB-B087AC2F9952}">
      <dgm:prSet custT="1"/>
      <dgm:spPr/>
      <dgm:t>
        <a:bodyPr/>
        <a:lstStyle/>
        <a:p>
          <a:pPr algn="just">
            <a:buFont typeface="Wingdings" panose="05000000000000000000" pitchFamily="2" charset="2"/>
            <a:buChar char="ü"/>
          </a:pPr>
          <a:r>
            <a:rPr lang="en-GB" sz="2000" dirty="0">
              <a:latin typeface="Arial" panose="020B0604020202020204" pitchFamily="34" charset="0"/>
              <a:cs typeface="Arial" panose="020B0604020202020204" pitchFamily="34" charset="0"/>
            </a:rPr>
            <a:t>﻿ Plant 2,000,000 trees along major roads in six counties.</a:t>
          </a:r>
        </a:p>
      </dgm:t>
    </dgm:pt>
    <dgm:pt modelId="{23D776EC-219E-BD40-8BE2-BF8DBF6DA2C8}" type="parTrans" cxnId="{F9F8CE4A-32AB-6340-A5D0-44B50A4ED312}">
      <dgm:prSet/>
      <dgm:spPr/>
      <dgm:t>
        <a:bodyPr/>
        <a:lstStyle/>
        <a:p>
          <a:endParaRPr lang="en-GB"/>
        </a:p>
      </dgm:t>
    </dgm:pt>
    <dgm:pt modelId="{3823D983-0E36-E145-8279-7FB2452E40E6}" type="sibTrans" cxnId="{F9F8CE4A-32AB-6340-A5D0-44B50A4ED312}">
      <dgm:prSet/>
      <dgm:spPr/>
      <dgm:t>
        <a:bodyPr/>
        <a:lstStyle/>
        <a:p>
          <a:endParaRPr lang="en-GB"/>
        </a:p>
      </dgm:t>
    </dgm:pt>
    <dgm:pt modelId="{E76FA5B6-5DB2-EE46-897C-D442CC47C149}">
      <dgm:prSet custT="1"/>
      <dgm:spPr/>
      <dgm:t>
        <a:bodyPr/>
        <a:lstStyle/>
        <a:p>
          <a:pPr algn="just">
            <a:buFont typeface="Wingdings" panose="05000000000000000000" pitchFamily="2" charset="2"/>
            <a:buChar char="ü"/>
          </a:pPr>
          <a:r>
            <a:rPr lang="en-GB" sz="2000" dirty="0">
              <a:latin typeface="Arial" panose="020B0604020202020204" pitchFamily="34" charset="0"/>
              <a:cs typeface="Arial" panose="020B0604020202020204" pitchFamily="34" charset="0"/>
            </a:rPr>
            <a:t>﻿ Increase the sustainable production of value-added wood  products by 20%.</a:t>
          </a:r>
        </a:p>
      </dgm:t>
    </dgm:pt>
    <dgm:pt modelId="{039483FC-FD5A-8547-BA9C-16EEB156FF06}" type="parTrans" cxnId="{8F05B8A1-05B3-4240-9D66-EEF84CC81B6B}">
      <dgm:prSet/>
      <dgm:spPr/>
      <dgm:t>
        <a:bodyPr/>
        <a:lstStyle/>
        <a:p>
          <a:endParaRPr lang="en-GB"/>
        </a:p>
      </dgm:t>
    </dgm:pt>
    <dgm:pt modelId="{2E9FF407-EA2F-5845-B750-928A80EC814D}" type="sibTrans" cxnId="{8F05B8A1-05B3-4240-9D66-EEF84CC81B6B}">
      <dgm:prSet/>
      <dgm:spPr/>
      <dgm:t>
        <a:bodyPr/>
        <a:lstStyle/>
        <a:p>
          <a:endParaRPr lang="en-GB"/>
        </a:p>
      </dgm:t>
    </dgm:pt>
    <dgm:pt modelId="{DDD6C346-92FA-114A-889D-A9688F932206}">
      <dgm:prSet custT="1"/>
      <dgm:spPr/>
      <dgm:t>
        <a:bodyPr/>
        <a:lstStyle/>
        <a:p>
          <a:pPr algn="just">
            <a:buFont typeface="Wingdings" panose="05000000000000000000" pitchFamily="2" charset="2"/>
            <a:buChar char="ü"/>
          </a:pPr>
          <a:endParaRPr lang="en-GB" sz="2000" dirty="0">
            <a:latin typeface="Arial" panose="020B0604020202020204" pitchFamily="34" charset="0"/>
            <a:cs typeface="Arial" panose="020B0604020202020204" pitchFamily="34" charset="0"/>
          </a:endParaRPr>
        </a:p>
      </dgm:t>
    </dgm:pt>
    <dgm:pt modelId="{A4555CC2-DEC8-F546-B8E5-E3A1B9B2A021}" type="parTrans" cxnId="{BC1DA7DF-B0EC-924A-8E35-61EFAE7103D2}">
      <dgm:prSet/>
      <dgm:spPr/>
    </dgm:pt>
    <dgm:pt modelId="{772FF2EE-97F4-874B-95B7-D40B416B72C3}" type="sibTrans" cxnId="{BC1DA7DF-B0EC-924A-8E35-61EFAE7103D2}">
      <dgm:prSet/>
      <dgm:spPr/>
    </dgm:pt>
    <dgm:pt modelId="{3E8E7F5A-D306-AF48-AA02-E50E1AD3CD97}">
      <dgm:prSet custT="1"/>
      <dgm:spPr/>
      <dgm:t>
        <a:bodyPr/>
        <a:lstStyle/>
        <a:p>
          <a:pPr algn="just">
            <a:buFont typeface="Wingdings" panose="05000000000000000000" pitchFamily="2" charset="2"/>
            <a:buChar char="ü"/>
          </a:pPr>
          <a:endParaRPr lang="en-GB" sz="2000" dirty="0">
            <a:latin typeface="Arial" panose="020B0604020202020204" pitchFamily="34" charset="0"/>
            <a:cs typeface="Arial" panose="020B0604020202020204" pitchFamily="34" charset="0"/>
          </a:endParaRPr>
        </a:p>
      </dgm:t>
    </dgm:pt>
    <dgm:pt modelId="{CC8BAA70-FF54-7C40-9838-3E41A08D0982}" type="parTrans" cxnId="{B644F92E-5A38-EC49-9BB1-48A94B826583}">
      <dgm:prSet/>
      <dgm:spPr/>
    </dgm:pt>
    <dgm:pt modelId="{074B85A0-7CDA-1D4A-9AAC-FA58D1A394BF}" type="sibTrans" cxnId="{B644F92E-5A38-EC49-9BB1-48A94B826583}">
      <dgm:prSet/>
      <dgm:spPr/>
    </dgm:pt>
    <dgm:pt modelId="{21E1EE0C-33E2-9447-93AF-40A7C0C39454}">
      <dgm:prSet custT="1"/>
      <dgm:spPr/>
      <dgm:t>
        <a:bodyPr/>
        <a:lstStyle/>
        <a:p>
          <a:pPr algn="just">
            <a:buFont typeface="Wingdings" panose="05000000000000000000" pitchFamily="2" charset="2"/>
            <a:buChar char="ü"/>
          </a:pPr>
          <a:endParaRPr lang="en-GB" sz="2000" dirty="0">
            <a:latin typeface="Arial" panose="020B0604020202020204" pitchFamily="34" charset="0"/>
            <a:cs typeface="Arial" panose="020B0604020202020204" pitchFamily="34" charset="0"/>
          </a:endParaRPr>
        </a:p>
      </dgm:t>
    </dgm:pt>
    <dgm:pt modelId="{E4214DB1-819F-DB43-A637-821AAB9A1886}" type="parTrans" cxnId="{08777BB9-9249-7149-BDE7-3CE7B8C0463C}">
      <dgm:prSet/>
      <dgm:spPr/>
    </dgm:pt>
    <dgm:pt modelId="{04948CA4-8B9E-2C4A-BC2E-3821B7A5B43B}" type="sibTrans" cxnId="{08777BB9-9249-7149-BDE7-3CE7B8C0463C}">
      <dgm:prSet/>
      <dgm:spPr/>
    </dgm:pt>
    <dgm:pt modelId="{68A7F8AC-A1C9-F540-8DE5-CC9B1C24CC3C}">
      <dgm:prSet custT="1"/>
      <dgm:spPr/>
      <dgm:t>
        <a:bodyPr/>
        <a:lstStyle/>
        <a:p>
          <a:pPr algn="just">
            <a:buFont typeface="Wingdings" panose="05000000000000000000" pitchFamily="2" charset="2"/>
            <a:buChar char="ü"/>
          </a:pPr>
          <a:endParaRPr lang="en-GB" sz="2000" dirty="0">
            <a:latin typeface="Arial" panose="020B0604020202020204" pitchFamily="34" charset="0"/>
            <a:cs typeface="Arial" panose="020B0604020202020204" pitchFamily="34" charset="0"/>
          </a:endParaRPr>
        </a:p>
      </dgm:t>
    </dgm:pt>
    <dgm:pt modelId="{81763914-BC54-414B-A52A-4C4789277FAC}" type="parTrans" cxnId="{FD246097-1166-5349-B3BB-618CE7BCF69B}">
      <dgm:prSet/>
      <dgm:spPr/>
    </dgm:pt>
    <dgm:pt modelId="{2728E814-E607-6546-843F-DE5A2CA8CAF6}" type="sibTrans" cxnId="{FD246097-1166-5349-B3BB-618CE7BCF69B}">
      <dgm:prSet/>
      <dgm:spPr/>
    </dgm:pt>
    <dgm:pt modelId="{7F439473-AA78-EE44-B6D8-D15602DAA4FC}">
      <dgm:prSet custT="1"/>
      <dgm:spPr/>
      <dgm:t>
        <a:bodyPr/>
        <a:lstStyle/>
        <a:p>
          <a:pPr algn="just">
            <a:buFont typeface="Wingdings" panose="05000000000000000000" pitchFamily="2" charset="2"/>
            <a:buChar char="ü"/>
          </a:pPr>
          <a:endParaRPr lang="en-GB" sz="2000" dirty="0">
            <a:latin typeface="Arial" panose="020B0604020202020204" pitchFamily="34" charset="0"/>
            <a:cs typeface="Arial" panose="020B0604020202020204" pitchFamily="34" charset="0"/>
          </a:endParaRPr>
        </a:p>
      </dgm:t>
    </dgm:pt>
    <dgm:pt modelId="{B4EFB0BC-501B-4144-B97A-E03BCA895366}" type="parTrans" cxnId="{F718608E-4A1D-954D-951E-88B1B4C8F8DB}">
      <dgm:prSet/>
      <dgm:spPr/>
    </dgm:pt>
    <dgm:pt modelId="{A40445DC-58D8-1949-8456-F18D438890FD}" type="sibTrans" cxnId="{F718608E-4A1D-954D-951E-88B1B4C8F8DB}">
      <dgm:prSet/>
      <dgm:spPr/>
    </dgm:pt>
    <dgm:pt modelId="{13AD6BBD-2F8B-EC4E-A233-FE92E995D653}">
      <dgm:prSet custT="1"/>
      <dgm:spPr/>
      <dgm:t>
        <a:bodyPr/>
        <a:lstStyle/>
        <a:p>
          <a:pPr algn="just">
            <a:buFont typeface="Wingdings" panose="05000000000000000000" pitchFamily="2" charset="2"/>
            <a:buChar char="ü"/>
          </a:pPr>
          <a:endParaRPr lang="en-GB" sz="2000" dirty="0">
            <a:latin typeface="Arial" panose="020B0604020202020204" pitchFamily="34" charset="0"/>
            <a:cs typeface="Arial" panose="020B0604020202020204" pitchFamily="34" charset="0"/>
          </a:endParaRPr>
        </a:p>
      </dgm:t>
    </dgm:pt>
    <dgm:pt modelId="{7E61A560-55F2-444F-8DD9-6CE2E1AD263B}" type="parTrans" cxnId="{C7DBF47E-82D6-7643-A0F2-CC9B64F3038F}">
      <dgm:prSet/>
      <dgm:spPr/>
    </dgm:pt>
    <dgm:pt modelId="{71772D61-E896-2C46-A732-03A3191607A1}" type="sibTrans" cxnId="{C7DBF47E-82D6-7643-A0F2-CC9B64F3038F}">
      <dgm:prSet/>
      <dgm:spPr/>
    </dgm:pt>
    <dgm:pt modelId="{F4711F5D-987D-D748-BEF0-604211139F12}">
      <dgm:prSet custT="1"/>
      <dgm:spPr/>
      <dgm:t>
        <a:bodyPr/>
        <a:lstStyle/>
        <a:p>
          <a:pPr algn="just">
            <a:buNone/>
          </a:pPr>
          <a:endParaRPr lang="en-US" sz="2000" b="1" dirty="0">
            <a:latin typeface="Arial" panose="020B0604020202020204" pitchFamily="34" charset="0"/>
            <a:cs typeface="Arial" panose="020B0604020202020204" pitchFamily="34" charset="0"/>
          </a:endParaRPr>
        </a:p>
      </dgm:t>
    </dgm:pt>
    <dgm:pt modelId="{A4C4F919-5ECE-2649-AC13-968E47450771}" type="parTrans" cxnId="{2EDE5917-5DAB-934E-AA5A-970F4949E75F}">
      <dgm:prSet/>
      <dgm:spPr/>
    </dgm:pt>
    <dgm:pt modelId="{A8F4AECE-B697-0A4D-AA5C-04BD892DC567}" type="sibTrans" cxnId="{2EDE5917-5DAB-934E-AA5A-970F4949E75F}">
      <dgm:prSet/>
      <dgm:spPr/>
    </dgm:pt>
    <dgm:pt modelId="{E42B794E-0942-40BE-B512-945B0D1E5E2C}" type="pres">
      <dgm:prSet presAssocID="{0C8E6FAF-4A92-4F33-9A60-8396DD03D5DE}" presName="Name0" presStyleCnt="0">
        <dgm:presLayoutVars>
          <dgm:dir/>
          <dgm:animLvl val="lvl"/>
          <dgm:resizeHandles val="exact"/>
        </dgm:presLayoutVars>
      </dgm:prSet>
      <dgm:spPr/>
    </dgm:pt>
    <dgm:pt modelId="{9C4C9913-5AA8-45E5-8F81-A990570BEA9B}" type="pres">
      <dgm:prSet presAssocID="{788A5C14-2A7B-4CD2-8824-52DAECFA5606}" presName="linNode" presStyleCnt="0"/>
      <dgm:spPr/>
    </dgm:pt>
    <dgm:pt modelId="{63776EAB-0E11-44F1-B0FA-88E7267680FB}" type="pres">
      <dgm:prSet presAssocID="{788A5C14-2A7B-4CD2-8824-52DAECFA5606}" presName="parentText" presStyleLbl="node1" presStyleIdx="0" presStyleCnt="1">
        <dgm:presLayoutVars>
          <dgm:chMax val="1"/>
          <dgm:bulletEnabled val="1"/>
        </dgm:presLayoutVars>
      </dgm:prSet>
      <dgm:spPr/>
    </dgm:pt>
    <dgm:pt modelId="{CEFF5A5C-52AC-4F05-AA8F-8830FA6DADE0}" type="pres">
      <dgm:prSet presAssocID="{788A5C14-2A7B-4CD2-8824-52DAECFA5606}" presName="descendantText" presStyleLbl="alignAccFollowNode1" presStyleIdx="0" presStyleCnt="1" custScaleX="105017" custScaleY="124614">
        <dgm:presLayoutVars>
          <dgm:bulletEnabled val="1"/>
        </dgm:presLayoutVars>
      </dgm:prSet>
      <dgm:spPr/>
    </dgm:pt>
  </dgm:ptLst>
  <dgm:cxnLst>
    <dgm:cxn modelId="{2EDE5917-5DAB-934E-AA5A-970F4949E75F}" srcId="{788A5C14-2A7B-4CD2-8824-52DAECFA5606}" destId="{F4711F5D-987D-D748-BEF0-604211139F12}" srcOrd="1" destOrd="0" parTransId="{A4C4F919-5ECE-2649-AC13-968E47450771}" sibTransId="{A8F4AECE-B697-0A4D-AA5C-04BD892DC567}"/>
    <dgm:cxn modelId="{73803F1C-577B-9E4E-B2ED-E007C14A9CB6}" type="presOf" srcId="{E689CB1D-E3BF-1D40-AA9A-88C8C201E5B6}" destId="{CEFF5A5C-52AC-4F05-AA8F-8830FA6DADE0}" srcOrd="0" destOrd="2" presId="urn:microsoft.com/office/officeart/2005/8/layout/vList5"/>
    <dgm:cxn modelId="{5A8F7226-C8F6-0247-919C-37E7006B6119}" type="presOf" srcId="{13AD6BBD-2F8B-EC4E-A233-FE92E995D653}" destId="{CEFF5A5C-52AC-4F05-AA8F-8830FA6DADE0}" srcOrd="0" destOrd="13" presId="urn:microsoft.com/office/officeart/2005/8/layout/vList5"/>
    <dgm:cxn modelId="{84433328-4469-6545-B6E5-A9805CB03208}" type="presOf" srcId="{3E8E7F5A-D306-AF48-AA02-E50E1AD3CD97}" destId="{CEFF5A5C-52AC-4F05-AA8F-8830FA6DADE0}" srcOrd="0" destOrd="3" presId="urn:microsoft.com/office/officeart/2005/8/layout/vList5"/>
    <dgm:cxn modelId="{0A850C29-8CA1-7245-9BC0-B5CC0D28F0D2}" type="presOf" srcId="{2B26ACFD-3BEC-094E-8834-E2EF45A5D247}" destId="{CEFF5A5C-52AC-4F05-AA8F-8830FA6DADE0}" srcOrd="0" destOrd="6" presId="urn:microsoft.com/office/officeart/2005/8/layout/vList5"/>
    <dgm:cxn modelId="{49A0992B-8CEF-40F2-A5A5-3CF6F17A2C9B}" type="presOf" srcId="{0C8E6FAF-4A92-4F33-9A60-8396DD03D5DE}" destId="{E42B794E-0942-40BE-B512-945B0D1E5E2C}" srcOrd="0" destOrd="0" presId="urn:microsoft.com/office/officeart/2005/8/layout/vList5"/>
    <dgm:cxn modelId="{5B242A2C-A6EC-5749-B16E-8486D1191D44}" type="presOf" srcId="{21E1EE0C-33E2-9447-93AF-40A7C0C39454}" destId="{CEFF5A5C-52AC-4F05-AA8F-8830FA6DADE0}" srcOrd="0" destOrd="7" presId="urn:microsoft.com/office/officeart/2005/8/layout/vList5"/>
    <dgm:cxn modelId="{A77F1C2E-93A4-C949-A006-3CF28DF97264}" srcId="{788A5C14-2A7B-4CD2-8824-52DAECFA5606}" destId="{03CC09C0-D9E6-D64A-A0B7-68E0988DB8E8}" srcOrd="8" destOrd="0" parTransId="{5305E68A-D765-F844-8027-E96B3ED58A3E}" sibTransId="{90BE6622-199A-6A41-BD21-117D7B0D9184}"/>
    <dgm:cxn modelId="{B644F92E-5A38-EC49-9BB1-48A94B826583}" srcId="{788A5C14-2A7B-4CD2-8824-52DAECFA5606}" destId="{3E8E7F5A-D306-AF48-AA02-E50E1AD3CD97}" srcOrd="3" destOrd="0" parTransId="{CC8BAA70-FF54-7C40-9838-3E41A08D0982}" sibTransId="{074B85A0-7CDA-1D4A-9AAC-FA58D1A394BF}"/>
    <dgm:cxn modelId="{062CF233-C88B-5345-8001-313BD175E607}" type="presOf" srcId="{68A7F8AC-A1C9-F540-8DE5-CC9B1C24CC3C}" destId="{CEFF5A5C-52AC-4F05-AA8F-8830FA6DADE0}" srcOrd="0" destOrd="9" presId="urn:microsoft.com/office/officeart/2005/8/layout/vList5"/>
    <dgm:cxn modelId="{5D7C8534-9D8B-A046-9017-D9BC932BC5F5}" type="presOf" srcId="{DDD6C346-92FA-114A-889D-A9688F932206}" destId="{CEFF5A5C-52AC-4F05-AA8F-8830FA6DADE0}" srcOrd="0" destOrd="5" presId="urn:microsoft.com/office/officeart/2005/8/layout/vList5"/>
    <dgm:cxn modelId="{BCD50C61-0BD1-42C3-9017-5FC82AF015A4}" srcId="{788A5C14-2A7B-4CD2-8824-52DAECFA5606}" destId="{83E94D47-BB39-4ED3-9FFE-F8B6FA480A1C}" srcOrd="0" destOrd="0" parTransId="{D42463A6-0BEC-48F9-8A7C-3CA3D22565ED}" sibTransId="{779D8BA8-FA9F-49FF-9F5A-6A95BB2B6F2B}"/>
    <dgm:cxn modelId="{F9C4CC61-B079-8749-9BBB-14ADCCB5BCC7}" type="presOf" srcId="{03CC09C0-D9E6-D64A-A0B7-68E0988DB8E8}" destId="{CEFF5A5C-52AC-4F05-AA8F-8830FA6DADE0}" srcOrd="0" destOrd="8" presId="urn:microsoft.com/office/officeart/2005/8/layout/vList5"/>
    <dgm:cxn modelId="{F9F8CE4A-32AB-6340-A5D0-44B50A4ED312}" srcId="{788A5C14-2A7B-4CD2-8824-52DAECFA5606}" destId="{79F22070-1457-E94C-98EB-B087AC2F9952}" srcOrd="12" destOrd="0" parTransId="{23D776EC-219E-BD40-8BE2-BF8DBF6DA2C8}" sibTransId="{3823D983-0E36-E145-8279-7FB2452E40E6}"/>
    <dgm:cxn modelId="{5F2C196B-2ADC-074C-B31C-7AFF653F6930}" srcId="{788A5C14-2A7B-4CD2-8824-52DAECFA5606}" destId="{E11D5A07-DD79-534D-8728-CE637AB8B07D}" srcOrd="10" destOrd="0" parTransId="{D69D6CD6-2493-574B-8167-2A100C41A214}" sibTransId="{BB0EF16A-33D8-5745-8260-CB16FAD521C6}"/>
    <dgm:cxn modelId="{386BB27A-42D1-7143-8B0A-0FC8ACAE573C}" type="presOf" srcId="{E7DEEAC0-3EF2-9641-A3AF-CE20580EC639}" destId="{CEFF5A5C-52AC-4F05-AA8F-8830FA6DADE0}" srcOrd="0" destOrd="4" presId="urn:microsoft.com/office/officeart/2005/8/layout/vList5"/>
    <dgm:cxn modelId="{C7DBF47E-82D6-7643-A0F2-CC9B64F3038F}" srcId="{788A5C14-2A7B-4CD2-8824-52DAECFA5606}" destId="{13AD6BBD-2F8B-EC4E-A233-FE92E995D653}" srcOrd="13" destOrd="0" parTransId="{7E61A560-55F2-444F-8DD9-6CE2E1AD263B}" sibTransId="{71772D61-E896-2C46-A732-03A3191607A1}"/>
    <dgm:cxn modelId="{28A92887-FEAD-E94F-96A1-DE28EE3F7798}" srcId="{788A5C14-2A7B-4CD2-8824-52DAECFA5606}" destId="{E689CB1D-E3BF-1D40-AA9A-88C8C201E5B6}" srcOrd="2" destOrd="0" parTransId="{244800C1-5E42-0348-96FC-39BB84BFA993}" sibTransId="{B41798B5-B363-6E43-9A3F-8696774A20D3}"/>
    <dgm:cxn modelId="{F718608E-4A1D-954D-951E-88B1B4C8F8DB}" srcId="{788A5C14-2A7B-4CD2-8824-52DAECFA5606}" destId="{7F439473-AA78-EE44-B6D8-D15602DAA4FC}" srcOrd="11" destOrd="0" parTransId="{B4EFB0BC-501B-4144-B97A-E03BCA895366}" sibTransId="{A40445DC-58D8-1949-8456-F18D438890FD}"/>
    <dgm:cxn modelId="{FD246097-1166-5349-B3BB-618CE7BCF69B}" srcId="{788A5C14-2A7B-4CD2-8824-52DAECFA5606}" destId="{68A7F8AC-A1C9-F540-8DE5-CC9B1C24CC3C}" srcOrd="9" destOrd="0" parTransId="{81763914-BC54-414B-A52A-4C4789277FAC}" sibTransId="{2728E814-E607-6546-843F-DE5A2CA8CAF6}"/>
    <dgm:cxn modelId="{8F05B8A1-05B3-4240-9D66-EEF84CC81B6B}" srcId="{788A5C14-2A7B-4CD2-8824-52DAECFA5606}" destId="{E76FA5B6-5DB2-EE46-897C-D442CC47C149}" srcOrd="14" destOrd="0" parTransId="{039483FC-FD5A-8547-BA9C-16EEB156FF06}" sibTransId="{2E9FF407-EA2F-5845-B750-928A80EC814D}"/>
    <dgm:cxn modelId="{F14A1AA2-0DBC-704D-A37C-20D9522E9A99}" type="presOf" srcId="{79F22070-1457-E94C-98EB-B087AC2F9952}" destId="{CEFF5A5C-52AC-4F05-AA8F-8830FA6DADE0}" srcOrd="0" destOrd="12" presId="urn:microsoft.com/office/officeart/2005/8/layout/vList5"/>
    <dgm:cxn modelId="{1AE37EAF-0FAB-42B6-B947-A1553C6737FE}" type="presOf" srcId="{788A5C14-2A7B-4CD2-8824-52DAECFA5606}" destId="{63776EAB-0E11-44F1-B0FA-88E7267680FB}" srcOrd="0" destOrd="0" presId="urn:microsoft.com/office/officeart/2005/8/layout/vList5"/>
    <dgm:cxn modelId="{08777BB9-9249-7149-BDE7-3CE7B8C0463C}" srcId="{788A5C14-2A7B-4CD2-8824-52DAECFA5606}" destId="{21E1EE0C-33E2-9447-93AF-40A7C0C39454}" srcOrd="7" destOrd="0" parTransId="{E4214DB1-819F-DB43-A637-821AAB9A1886}" sibTransId="{04948CA4-8B9E-2C4A-BC2E-3821B7A5B43B}"/>
    <dgm:cxn modelId="{EF23C5B9-1F3F-49ED-8375-1EB25B82BED1}" srcId="{0C8E6FAF-4A92-4F33-9A60-8396DD03D5DE}" destId="{788A5C14-2A7B-4CD2-8824-52DAECFA5606}" srcOrd="0" destOrd="0" parTransId="{9E002614-4A2A-4653-928B-C0768A95D5CE}" sibTransId="{283BFD19-EEFB-4F34-B474-AA4E212EEE24}"/>
    <dgm:cxn modelId="{FADAE1BA-8D1A-624A-BD65-82C42273FFB0}" type="presOf" srcId="{E11D5A07-DD79-534D-8728-CE637AB8B07D}" destId="{CEFF5A5C-52AC-4F05-AA8F-8830FA6DADE0}" srcOrd="0" destOrd="10" presId="urn:microsoft.com/office/officeart/2005/8/layout/vList5"/>
    <dgm:cxn modelId="{B56076D5-4DC4-3A49-B252-119CBE4A5F73}" type="presOf" srcId="{E76FA5B6-5DB2-EE46-897C-D442CC47C149}" destId="{CEFF5A5C-52AC-4F05-AA8F-8830FA6DADE0}" srcOrd="0" destOrd="14" presId="urn:microsoft.com/office/officeart/2005/8/layout/vList5"/>
    <dgm:cxn modelId="{31BD2ADA-1EAC-FE4F-A6DC-7FC2407E4A2E}" srcId="{788A5C14-2A7B-4CD2-8824-52DAECFA5606}" destId="{2B26ACFD-3BEC-094E-8834-E2EF45A5D247}" srcOrd="6" destOrd="0" parTransId="{F8DDCEEA-54AA-8542-BF81-F3C921A25AD4}" sibTransId="{4D6CA744-F720-3D49-839D-B9C59463D4FE}"/>
    <dgm:cxn modelId="{BC1DA7DF-B0EC-924A-8E35-61EFAE7103D2}" srcId="{788A5C14-2A7B-4CD2-8824-52DAECFA5606}" destId="{DDD6C346-92FA-114A-889D-A9688F932206}" srcOrd="5" destOrd="0" parTransId="{A4555CC2-DEC8-F546-B8E5-E3A1B9B2A021}" sibTransId="{772FF2EE-97F4-874B-95B7-D40B416B72C3}"/>
    <dgm:cxn modelId="{7B31FEE0-EA8B-E94A-93FA-DC8005793632}" type="presOf" srcId="{F4711F5D-987D-D748-BEF0-604211139F12}" destId="{CEFF5A5C-52AC-4F05-AA8F-8830FA6DADE0}" srcOrd="0" destOrd="1" presId="urn:microsoft.com/office/officeart/2005/8/layout/vList5"/>
    <dgm:cxn modelId="{4970CFE9-58B9-5249-95D1-67183BC53B59}" type="presOf" srcId="{7F439473-AA78-EE44-B6D8-D15602DAA4FC}" destId="{CEFF5A5C-52AC-4F05-AA8F-8830FA6DADE0}" srcOrd="0" destOrd="11" presId="urn:microsoft.com/office/officeart/2005/8/layout/vList5"/>
    <dgm:cxn modelId="{1DE394F9-74A3-49F3-8712-8DB90CB5C2CD}" type="presOf" srcId="{83E94D47-BB39-4ED3-9FFE-F8B6FA480A1C}" destId="{CEFF5A5C-52AC-4F05-AA8F-8830FA6DADE0}" srcOrd="0" destOrd="0" presId="urn:microsoft.com/office/officeart/2005/8/layout/vList5"/>
    <dgm:cxn modelId="{BF0011FC-EA05-254B-9917-92992C88890C}" srcId="{788A5C14-2A7B-4CD2-8824-52DAECFA5606}" destId="{E7DEEAC0-3EF2-9641-A3AF-CE20580EC639}" srcOrd="4" destOrd="0" parTransId="{AE88D4B3-6230-6F45-9331-8D054F3AEA74}" sibTransId="{FC5C809C-AD72-F942-9F05-6D12EA1C6962}"/>
    <dgm:cxn modelId="{A509FF0C-628F-4674-8B3D-8546B260C157}" type="presParOf" srcId="{E42B794E-0942-40BE-B512-945B0D1E5E2C}" destId="{9C4C9913-5AA8-45E5-8F81-A990570BEA9B}" srcOrd="0" destOrd="0" presId="urn:microsoft.com/office/officeart/2005/8/layout/vList5"/>
    <dgm:cxn modelId="{05AF8536-573B-4EAB-BC69-7CADB63ADAAC}" type="presParOf" srcId="{9C4C9913-5AA8-45E5-8F81-A990570BEA9B}" destId="{63776EAB-0E11-44F1-B0FA-88E7267680FB}" srcOrd="0" destOrd="0" presId="urn:microsoft.com/office/officeart/2005/8/layout/vList5"/>
    <dgm:cxn modelId="{AE2951DF-3B74-49F7-9138-C7B8AB8CCD55}" type="presParOf" srcId="{9C4C9913-5AA8-45E5-8F81-A990570BEA9B}" destId="{CEFF5A5C-52AC-4F05-AA8F-8830FA6DADE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C8E6FAF-4A92-4F33-9A60-8396DD03D5DE}" type="doc">
      <dgm:prSet loTypeId="urn:microsoft.com/office/officeart/2005/8/layout/vList5" loCatId="list" qsTypeId="urn:microsoft.com/office/officeart/2005/8/quickstyle/simple1#14" qsCatId="simple" csTypeId="urn:microsoft.com/office/officeart/2005/8/colors/colorful2#6" csCatId="colorful" phldr="1"/>
      <dgm:spPr/>
      <dgm:t>
        <a:bodyPr/>
        <a:lstStyle/>
        <a:p>
          <a:endParaRPr lang="en-US"/>
        </a:p>
      </dgm:t>
    </dgm:pt>
    <dgm:pt modelId="{788A5C14-2A7B-4CD2-8824-52DAECFA5606}">
      <dgm:prSet/>
      <dgm:spPr/>
      <dgm:t>
        <a:bodyPr/>
        <a:lstStyle/>
        <a:p>
          <a:r>
            <a:rPr lang="en-US" b="1" dirty="0"/>
            <a:t>Implementing the ARREST Agenda in FDA</a:t>
          </a:r>
          <a:endParaRPr lang="en-US" dirty="0"/>
        </a:p>
      </dgm:t>
    </dgm:pt>
    <dgm:pt modelId="{9E002614-4A2A-4653-928B-C0768A95D5CE}" type="parTrans" cxnId="{EF23C5B9-1F3F-49ED-8375-1EB25B82BED1}">
      <dgm:prSet/>
      <dgm:spPr/>
      <dgm:t>
        <a:bodyPr/>
        <a:lstStyle/>
        <a:p>
          <a:endParaRPr lang="en-US"/>
        </a:p>
      </dgm:t>
    </dgm:pt>
    <dgm:pt modelId="{283BFD19-EEFB-4F34-B474-AA4E212EEE24}" type="sibTrans" cxnId="{EF23C5B9-1F3F-49ED-8375-1EB25B82BED1}">
      <dgm:prSet/>
      <dgm:spPr/>
      <dgm:t>
        <a:bodyPr/>
        <a:lstStyle/>
        <a:p>
          <a:endParaRPr lang="en-US"/>
        </a:p>
      </dgm:t>
    </dgm:pt>
    <dgm:pt modelId="{83E94D47-BB39-4ED3-9FFE-F8B6FA480A1C}">
      <dgm:prSet custT="1"/>
      <dgm:spPr/>
      <dgm:t>
        <a:bodyPr/>
        <a:lstStyle/>
        <a:p>
          <a:pPr algn="just">
            <a:buFont typeface="Wingdings" panose="05000000000000000000" pitchFamily="2" charset="2"/>
            <a:buChar char="Ø"/>
          </a:pPr>
          <a:r>
            <a:rPr lang="en-US" sz="2000" dirty="0">
              <a:latin typeface="Arial" panose="020B0604020202020204" pitchFamily="34" charset="0"/>
              <a:cs typeface="Arial" panose="020B0604020202020204" pitchFamily="34" charset="0"/>
            </a:rPr>
            <a:t>The Forestry Development Authority (FDA) in Liberia is undergoing several contemporary developments focused on strengthening institutional capacity, promoting sustainable forest management, and enhancing community involvement in forestry. </a:t>
          </a:r>
        </a:p>
      </dgm:t>
    </dgm:pt>
    <dgm:pt modelId="{D42463A6-0BEC-48F9-8A7C-3CA3D22565ED}" type="parTrans" cxnId="{BCD50C61-0BD1-42C3-9017-5FC82AF015A4}">
      <dgm:prSet/>
      <dgm:spPr/>
      <dgm:t>
        <a:bodyPr/>
        <a:lstStyle/>
        <a:p>
          <a:endParaRPr lang="en-US"/>
        </a:p>
      </dgm:t>
    </dgm:pt>
    <dgm:pt modelId="{779D8BA8-FA9F-49FF-9F5A-6A95BB2B6F2B}" type="sibTrans" cxnId="{BCD50C61-0BD1-42C3-9017-5FC82AF015A4}">
      <dgm:prSet/>
      <dgm:spPr/>
      <dgm:t>
        <a:bodyPr/>
        <a:lstStyle/>
        <a:p>
          <a:endParaRPr lang="en-US"/>
        </a:p>
      </dgm:t>
    </dgm:pt>
    <dgm:pt modelId="{A22F38DB-19F8-430D-B7CB-D95FA0D0E932}">
      <dgm:prSet custT="1"/>
      <dgm:spPr/>
      <dgm:t>
        <a:bodyPr/>
        <a:lstStyle/>
        <a:p>
          <a:pPr algn="just"/>
          <a:endParaRPr lang="en-US" sz="2000" dirty="0">
            <a:latin typeface="Arial" panose="020B0604020202020204" pitchFamily="34" charset="0"/>
            <a:cs typeface="Arial" panose="020B0604020202020204" pitchFamily="34" charset="0"/>
          </a:endParaRPr>
        </a:p>
      </dgm:t>
    </dgm:pt>
    <dgm:pt modelId="{36AB0A4C-B98D-475A-8295-94EBE2EC5BF9}" type="parTrans" cxnId="{E77BBF86-4146-4A56-9DE9-B7CED5F5B7E5}">
      <dgm:prSet/>
      <dgm:spPr/>
      <dgm:t>
        <a:bodyPr/>
        <a:lstStyle/>
        <a:p>
          <a:endParaRPr lang="en-US"/>
        </a:p>
      </dgm:t>
    </dgm:pt>
    <dgm:pt modelId="{2C228202-9609-4273-B5D5-0EBBF0F4D924}" type="sibTrans" cxnId="{E77BBF86-4146-4A56-9DE9-B7CED5F5B7E5}">
      <dgm:prSet/>
      <dgm:spPr/>
      <dgm:t>
        <a:bodyPr/>
        <a:lstStyle/>
        <a:p>
          <a:endParaRPr lang="en-US"/>
        </a:p>
      </dgm:t>
    </dgm:pt>
    <dgm:pt modelId="{02397EB5-9B2D-4C7A-AE7F-B6C160498704}">
      <dgm:prSet custT="1"/>
      <dgm:spPr/>
      <dgm:t>
        <a:bodyPr/>
        <a:lstStyle/>
        <a:p>
          <a:pPr algn="just"/>
          <a:r>
            <a:rPr lang="en-US" sz="2000" b="0" dirty="0">
              <a:latin typeface="Arial" panose="020B0604020202020204" pitchFamily="34" charset="0"/>
              <a:cs typeface="Arial" panose="020B0604020202020204" pitchFamily="34" charset="0"/>
            </a:rPr>
            <a:t>Institutional Strengthening</a:t>
          </a:r>
        </a:p>
      </dgm:t>
    </dgm:pt>
    <dgm:pt modelId="{483BFA45-4717-4022-B8DD-A06D3BEAB4D3}" type="parTrans" cxnId="{42ECFF4E-8483-4183-AC05-65B3FFD3F458}">
      <dgm:prSet/>
      <dgm:spPr/>
      <dgm:t>
        <a:bodyPr/>
        <a:lstStyle/>
        <a:p>
          <a:endParaRPr lang="en-US"/>
        </a:p>
      </dgm:t>
    </dgm:pt>
    <dgm:pt modelId="{41AA94F1-4BED-4B6E-B686-AF010B9EDD5C}" type="sibTrans" cxnId="{42ECFF4E-8483-4183-AC05-65B3FFD3F458}">
      <dgm:prSet/>
      <dgm:spPr/>
      <dgm:t>
        <a:bodyPr/>
        <a:lstStyle/>
        <a:p>
          <a:endParaRPr lang="en-US"/>
        </a:p>
      </dgm:t>
    </dgm:pt>
    <dgm:pt modelId="{FF3AF8D3-D48B-4B15-A565-11D43B751E30}">
      <dgm:prSet custT="1"/>
      <dgm:spPr/>
      <dgm:t>
        <a:bodyPr/>
        <a:lstStyle/>
        <a:p>
          <a:pPr algn="just"/>
          <a:r>
            <a:rPr lang="en-US" sz="2000" b="0" dirty="0">
              <a:latin typeface="Arial" panose="020B0604020202020204" pitchFamily="34" charset="0"/>
              <a:cs typeface="Arial" panose="020B0604020202020204" pitchFamily="34" charset="0"/>
            </a:rPr>
            <a:t>Community Forestry</a:t>
          </a:r>
        </a:p>
      </dgm:t>
    </dgm:pt>
    <dgm:pt modelId="{45E14492-DB66-4298-BC97-14F7C8B58F68}" type="parTrans" cxnId="{B90CED84-7150-4A75-A7FB-D873CEE6D48C}">
      <dgm:prSet/>
      <dgm:spPr/>
      <dgm:t>
        <a:bodyPr/>
        <a:lstStyle/>
        <a:p>
          <a:endParaRPr lang="en-US"/>
        </a:p>
      </dgm:t>
    </dgm:pt>
    <dgm:pt modelId="{69520D71-B380-4AB1-B7E3-13116DB1B52B}" type="sibTrans" cxnId="{B90CED84-7150-4A75-A7FB-D873CEE6D48C}">
      <dgm:prSet/>
      <dgm:spPr/>
      <dgm:t>
        <a:bodyPr/>
        <a:lstStyle/>
        <a:p>
          <a:endParaRPr lang="en-US"/>
        </a:p>
      </dgm:t>
    </dgm:pt>
    <dgm:pt modelId="{2647F6D5-5976-451F-A552-FCD7D4DBD335}">
      <dgm:prSet custT="1"/>
      <dgm:spPr/>
      <dgm:t>
        <a:bodyPr/>
        <a:lstStyle/>
        <a:p>
          <a:pPr algn="just"/>
          <a:r>
            <a:rPr lang="en-US" sz="2000" b="0" dirty="0">
              <a:latin typeface="Arial" panose="020B0604020202020204" pitchFamily="34" charset="0"/>
              <a:cs typeface="Arial" panose="020B0604020202020204" pitchFamily="34" charset="0"/>
            </a:rPr>
            <a:t>Protected Areas Management</a:t>
          </a:r>
        </a:p>
      </dgm:t>
    </dgm:pt>
    <dgm:pt modelId="{9DE302B5-A96D-4179-AFF6-8ADD4432DC3C}" type="parTrans" cxnId="{A3D8F220-6A67-4870-8C39-CFB9C56698AF}">
      <dgm:prSet/>
      <dgm:spPr/>
      <dgm:t>
        <a:bodyPr/>
        <a:lstStyle/>
        <a:p>
          <a:endParaRPr lang="en-US"/>
        </a:p>
      </dgm:t>
    </dgm:pt>
    <dgm:pt modelId="{0B390B30-2922-48E6-AB90-2B18DF4F0153}" type="sibTrans" cxnId="{A3D8F220-6A67-4870-8C39-CFB9C56698AF}">
      <dgm:prSet/>
      <dgm:spPr/>
      <dgm:t>
        <a:bodyPr/>
        <a:lstStyle/>
        <a:p>
          <a:endParaRPr lang="en-US"/>
        </a:p>
      </dgm:t>
    </dgm:pt>
    <dgm:pt modelId="{A06A6E1F-25D5-4AC1-963B-7A9439E26606}">
      <dgm:prSet custT="1"/>
      <dgm:spPr/>
      <dgm:t>
        <a:bodyPr/>
        <a:lstStyle/>
        <a:p>
          <a:pPr algn="just"/>
          <a:r>
            <a:rPr lang="en-US" sz="2000" b="0" dirty="0">
              <a:latin typeface="Arial" panose="020B0604020202020204" pitchFamily="34" charset="0"/>
              <a:cs typeface="Arial" panose="020B0604020202020204" pitchFamily="34" charset="0"/>
            </a:rPr>
            <a:t>REDD+ Implementation</a:t>
          </a:r>
        </a:p>
      </dgm:t>
    </dgm:pt>
    <dgm:pt modelId="{1A173B0A-2B22-404C-87B9-08A8421C5C7A}" type="parTrans" cxnId="{B5F8D782-69AB-4179-99CD-B7ABB637366D}">
      <dgm:prSet/>
      <dgm:spPr/>
      <dgm:t>
        <a:bodyPr/>
        <a:lstStyle/>
        <a:p>
          <a:endParaRPr lang="en-US"/>
        </a:p>
      </dgm:t>
    </dgm:pt>
    <dgm:pt modelId="{C659D16C-56DC-4819-A19E-7876134226BC}" type="sibTrans" cxnId="{B5F8D782-69AB-4179-99CD-B7ABB637366D}">
      <dgm:prSet/>
      <dgm:spPr/>
      <dgm:t>
        <a:bodyPr/>
        <a:lstStyle/>
        <a:p>
          <a:endParaRPr lang="en-US"/>
        </a:p>
      </dgm:t>
    </dgm:pt>
    <dgm:pt modelId="{692B4E32-6C86-4F04-9797-9219458EC69A}">
      <dgm:prSet custT="1"/>
      <dgm:spPr/>
      <dgm:t>
        <a:bodyPr/>
        <a:lstStyle/>
        <a:p>
          <a:pPr algn="just"/>
          <a:r>
            <a:rPr lang="en-US" sz="2000" b="0" dirty="0">
              <a:latin typeface="Arial" panose="020B0604020202020204" pitchFamily="34" charset="0"/>
              <a:cs typeface="Arial" panose="020B0604020202020204" pitchFamily="34" charset="0"/>
            </a:rPr>
            <a:t>Sustainable Forest Management</a:t>
          </a:r>
        </a:p>
      </dgm:t>
    </dgm:pt>
    <dgm:pt modelId="{D6A49F74-FFB7-4246-89FE-968B922FA3AD}" type="parTrans" cxnId="{519C6B1E-E228-4CA2-A757-3CFFF5ABA958}">
      <dgm:prSet/>
      <dgm:spPr/>
      <dgm:t>
        <a:bodyPr/>
        <a:lstStyle/>
        <a:p>
          <a:endParaRPr lang="en-US"/>
        </a:p>
      </dgm:t>
    </dgm:pt>
    <dgm:pt modelId="{9322C47A-D10D-454C-88E5-56A1C457E1CA}" type="sibTrans" cxnId="{519C6B1E-E228-4CA2-A757-3CFFF5ABA958}">
      <dgm:prSet/>
      <dgm:spPr/>
      <dgm:t>
        <a:bodyPr/>
        <a:lstStyle/>
        <a:p>
          <a:endParaRPr lang="en-US"/>
        </a:p>
      </dgm:t>
    </dgm:pt>
    <dgm:pt modelId="{F9FE8840-A5BB-46E4-BC0A-AF2A67444175}">
      <dgm:prSet custT="1"/>
      <dgm:spPr/>
      <dgm:t>
        <a:bodyPr/>
        <a:lstStyle/>
        <a:p>
          <a:pPr algn="just"/>
          <a:r>
            <a:rPr lang="en-US" sz="2000" b="0" dirty="0">
              <a:latin typeface="Arial" panose="020B0604020202020204" pitchFamily="34" charset="0"/>
              <a:cs typeface="Arial" panose="020B0604020202020204" pitchFamily="34" charset="0"/>
            </a:rPr>
            <a:t>Monitoring and Evaluation</a:t>
          </a:r>
        </a:p>
      </dgm:t>
    </dgm:pt>
    <dgm:pt modelId="{D7795EC0-4382-426F-8B1B-DFBD54446B49}" type="parTrans" cxnId="{5952C86C-ADCD-4E1B-A933-EF7C64D00007}">
      <dgm:prSet/>
      <dgm:spPr/>
      <dgm:t>
        <a:bodyPr/>
        <a:lstStyle/>
        <a:p>
          <a:endParaRPr lang="en-US"/>
        </a:p>
      </dgm:t>
    </dgm:pt>
    <dgm:pt modelId="{8BA15803-BC2C-4AEA-9837-034C342E5E55}" type="sibTrans" cxnId="{5952C86C-ADCD-4E1B-A933-EF7C64D00007}">
      <dgm:prSet/>
      <dgm:spPr/>
      <dgm:t>
        <a:bodyPr/>
        <a:lstStyle/>
        <a:p>
          <a:endParaRPr lang="en-US"/>
        </a:p>
      </dgm:t>
    </dgm:pt>
    <dgm:pt modelId="{FA05C4EC-50B2-4084-B615-42EB1C535867}">
      <dgm:prSet custT="1"/>
      <dgm:spPr/>
      <dgm:t>
        <a:bodyPr/>
        <a:lstStyle/>
        <a:p>
          <a:pPr algn="just"/>
          <a:r>
            <a:rPr lang="en-US" sz="2000" b="0" dirty="0">
              <a:latin typeface="Arial" panose="020B0604020202020204" pitchFamily="34" charset="0"/>
              <a:cs typeface="Arial" panose="020B0604020202020204" pitchFamily="34" charset="0"/>
            </a:rPr>
            <a:t>Transparency and Accountability</a:t>
          </a:r>
        </a:p>
      </dgm:t>
    </dgm:pt>
    <dgm:pt modelId="{384FF8CB-A942-485F-90EC-05B22BED165B}" type="parTrans" cxnId="{BF2D90BA-F985-4388-A197-4023ED6B13DA}">
      <dgm:prSet/>
      <dgm:spPr/>
      <dgm:t>
        <a:bodyPr/>
        <a:lstStyle/>
        <a:p>
          <a:endParaRPr lang="en-US"/>
        </a:p>
      </dgm:t>
    </dgm:pt>
    <dgm:pt modelId="{A5D96405-1DBF-4208-A5BD-21790E14EDCA}" type="sibTrans" cxnId="{BF2D90BA-F985-4388-A197-4023ED6B13DA}">
      <dgm:prSet/>
      <dgm:spPr/>
      <dgm:t>
        <a:bodyPr/>
        <a:lstStyle/>
        <a:p>
          <a:endParaRPr lang="en-US"/>
        </a:p>
      </dgm:t>
    </dgm:pt>
    <dgm:pt modelId="{9C3FE5D8-92A0-4172-AD3F-FE17C7C306E6}">
      <dgm:prSet custT="1"/>
      <dgm:spPr/>
      <dgm:t>
        <a:bodyPr/>
        <a:lstStyle/>
        <a:p>
          <a:pPr algn="just"/>
          <a:r>
            <a:rPr lang="en-US" sz="2000" u="sng" dirty="0">
              <a:latin typeface="Arial" panose="020B0604020202020204" pitchFamily="34" charset="0"/>
              <a:cs typeface="Arial" panose="020B0604020202020204" pitchFamily="34" charset="0"/>
            </a:rPr>
            <a:t>Key areas of development include</a:t>
          </a:r>
          <a:r>
            <a:rPr lang="en-US" sz="2000" dirty="0">
              <a:latin typeface="Arial" panose="020B0604020202020204" pitchFamily="34" charset="0"/>
              <a:cs typeface="Arial" panose="020B0604020202020204" pitchFamily="34" charset="0"/>
            </a:rPr>
            <a:t>:</a:t>
          </a:r>
        </a:p>
      </dgm:t>
    </dgm:pt>
    <dgm:pt modelId="{B965BCE7-8668-4D41-A8F1-182B8CA269E1}" type="parTrans" cxnId="{CF9BD7F5-9073-4401-9AFB-6229398E1A2F}">
      <dgm:prSet/>
      <dgm:spPr/>
      <dgm:t>
        <a:bodyPr/>
        <a:lstStyle/>
        <a:p>
          <a:endParaRPr lang="en-US"/>
        </a:p>
      </dgm:t>
    </dgm:pt>
    <dgm:pt modelId="{4551779E-5F70-4994-8841-8F3996B24CEF}" type="sibTrans" cxnId="{CF9BD7F5-9073-4401-9AFB-6229398E1A2F}">
      <dgm:prSet/>
      <dgm:spPr/>
      <dgm:t>
        <a:bodyPr/>
        <a:lstStyle/>
        <a:p>
          <a:endParaRPr lang="en-US"/>
        </a:p>
      </dgm:t>
    </dgm:pt>
    <dgm:pt modelId="{A0A51B09-46EF-8746-9DDC-0B5A855840F9}">
      <dgm:prSet custT="1"/>
      <dgm:spPr/>
      <dgm:t>
        <a:bodyPr/>
        <a:lstStyle/>
        <a:p>
          <a:pPr algn="just">
            <a:buFont typeface="Wingdings" panose="05000000000000000000" pitchFamily="2" charset="2"/>
            <a:buChar char="Ø"/>
          </a:pPr>
          <a:r>
            <a:rPr lang="en-US" sz="2000" dirty="0">
              <a:latin typeface="Arial" panose="020B0604020202020204" pitchFamily="34" charset="0"/>
              <a:cs typeface="Arial" panose="020B0604020202020204" pitchFamily="34" charset="0"/>
            </a:rPr>
            <a:t>It has set out a vision for the sector and for its own development in:</a:t>
          </a:r>
        </a:p>
      </dgm:t>
    </dgm:pt>
    <dgm:pt modelId="{06AE6401-60AD-2B4C-B4EA-F1F5B5C84CD8}" type="parTrans" cxnId="{6785CCCD-362A-4848-B1F4-D3B70DEDC8F6}">
      <dgm:prSet/>
      <dgm:spPr/>
    </dgm:pt>
    <dgm:pt modelId="{905AFFA9-A20A-B04B-8648-CA2C78DCA814}" type="sibTrans" cxnId="{6785CCCD-362A-4848-B1F4-D3B70DEDC8F6}">
      <dgm:prSet/>
      <dgm:spPr/>
    </dgm:pt>
    <dgm:pt modelId="{F135A1CE-D540-8C46-ADEB-86ADC20A2C25}">
      <dgm:prSet custT="1"/>
      <dgm:spPr/>
      <dgm:t>
        <a:bodyPr/>
        <a:lstStyle/>
        <a:p>
          <a:pPr algn="just">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dgm:t>
    </dgm:pt>
    <dgm:pt modelId="{9DA28427-FFC9-454A-8D52-A076D14B7AC0}" type="parTrans" cxnId="{DB679270-AFAD-4C40-A37A-ABBAA19A8542}">
      <dgm:prSet/>
      <dgm:spPr/>
    </dgm:pt>
    <dgm:pt modelId="{6D44A25A-FD1B-484E-8706-2C945FBC99FF}" type="sibTrans" cxnId="{DB679270-AFAD-4C40-A37A-ABBAA19A8542}">
      <dgm:prSet/>
      <dgm:spPr/>
    </dgm:pt>
    <dgm:pt modelId="{A6839503-665D-054A-90F5-8E9BB5A4AE1C}">
      <dgm:prSet custT="1"/>
      <dgm:spPr/>
      <dgm:t>
        <a:bodyPr/>
        <a:lstStyle/>
        <a:p>
          <a:pPr algn="just">
            <a:buFont typeface="Wingdings" panose="05000000000000000000" pitchFamily="2" charset="2"/>
            <a:buChar char="q"/>
          </a:pPr>
          <a:r>
            <a:rPr lang="en-US" sz="2000" dirty="0">
              <a:latin typeface="Arial" panose="020B0604020202020204" pitchFamily="34" charset="0"/>
              <a:cs typeface="Arial" panose="020B0604020202020204" pitchFamily="34" charset="0"/>
            </a:rPr>
            <a:t> A plan for internal re-organization to improve efficiency and effectiveness.</a:t>
          </a:r>
        </a:p>
      </dgm:t>
    </dgm:pt>
    <dgm:pt modelId="{B9EAC922-9947-424B-B54E-A886A8B4C44D}" type="parTrans" cxnId="{8C61850B-8527-2B4C-9DE0-96ED42E8DA2C}">
      <dgm:prSet/>
      <dgm:spPr/>
      <dgm:t>
        <a:bodyPr/>
        <a:lstStyle/>
        <a:p>
          <a:endParaRPr lang="en-GB"/>
        </a:p>
      </dgm:t>
    </dgm:pt>
    <dgm:pt modelId="{6F818261-BCB0-7E4E-A5D1-7CDFC87135E2}" type="sibTrans" cxnId="{8C61850B-8527-2B4C-9DE0-96ED42E8DA2C}">
      <dgm:prSet/>
      <dgm:spPr/>
      <dgm:t>
        <a:bodyPr/>
        <a:lstStyle/>
        <a:p>
          <a:endParaRPr lang="en-GB"/>
        </a:p>
      </dgm:t>
    </dgm:pt>
    <dgm:pt modelId="{DD878C95-1507-0542-BC12-2C611D1CC6F7}">
      <dgm:prSet custT="1"/>
      <dgm:spPr/>
      <dgm:t>
        <a:bodyPr/>
        <a:lstStyle/>
        <a:p>
          <a:pPr algn="just">
            <a:buFont typeface="Wingdings" panose="05000000000000000000" pitchFamily="2" charset="2"/>
            <a:buChar char="q"/>
          </a:pPr>
          <a:r>
            <a:rPr lang="en-IN" sz="2000" dirty="0">
              <a:latin typeface="Arial" panose="020B0604020202020204" pitchFamily="34" charset="0"/>
              <a:cs typeface="Arial" panose="020B0604020202020204" pitchFamily="34" charset="0"/>
            </a:rPr>
            <a:t> A Road Map for Liberia Forest Sector Rejuvenation.</a:t>
          </a:r>
          <a:endParaRPr lang="en-US" sz="2000" dirty="0">
            <a:latin typeface="Arial" panose="020B0604020202020204" pitchFamily="34" charset="0"/>
            <a:cs typeface="Arial" panose="020B0604020202020204" pitchFamily="34" charset="0"/>
          </a:endParaRPr>
        </a:p>
      </dgm:t>
    </dgm:pt>
    <dgm:pt modelId="{4F587B54-0343-AC4C-B68C-AA7E2D8F23F7}" type="parTrans" cxnId="{7904C5DC-87AC-5341-9D21-9CCC18D2A742}">
      <dgm:prSet/>
      <dgm:spPr/>
    </dgm:pt>
    <dgm:pt modelId="{A01CC579-01B5-D145-BEF7-8AC78CBB890A}" type="sibTrans" cxnId="{7904C5DC-87AC-5341-9D21-9CCC18D2A742}">
      <dgm:prSet/>
      <dgm:spPr/>
    </dgm:pt>
    <dgm:pt modelId="{E42B794E-0942-40BE-B512-945B0D1E5E2C}" type="pres">
      <dgm:prSet presAssocID="{0C8E6FAF-4A92-4F33-9A60-8396DD03D5DE}" presName="Name0" presStyleCnt="0">
        <dgm:presLayoutVars>
          <dgm:dir/>
          <dgm:animLvl val="lvl"/>
          <dgm:resizeHandles val="exact"/>
        </dgm:presLayoutVars>
      </dgm:prSet>
      <dgm:spPr/>
    </dgm:pt>
    <dgm:pt modelId="{9C4C9913-5AA8-45E5-8F81-A990570BEA9B}" type="pres">
      <dgm:prSet presAssocID="{788A5C14-2A7B-4CD2-8824-52DAECFA5606}" presName="linNode" presStyleCnt="0"/>
      <dgm:spPr/>
    </dgm:pt>
    <dgm:pt modelId="{63776EAB-0E11-44F1-B0FA-88E7267680FB}" type="pres">
      <dgm:prSet presAssocID="{788A5C14-2A7B-4CD2-8824-52DAECFA5606}" presName="parentText" presStyleLbl="node1" presStyleIdx="0" presStyleCnt="1">
        <dgm:presLayoutVars>
          <dgm:chMax val="1"/>
          <dgm:bulletEnabled val="1"/>
        </dgm:presLayoutVars>
      </dgm:prSet>
      <dgm:spPr/>
    </dgm:pt>
    <dgm:pt modelId="{CEFF5A5C-52AC-4F05-AA8F-8830FA6DADE0}" type="pres">
      <dgm:prSet presAssocID="{788A5C14-2A7B-4CD2-8824-52DAECFA5606}" presName="descendantText" presStyleLbl="alignAccFollowNode1" presStyleIdx="0" presStyleCnt="1" custScaleX="105017" custScaleY="124614">
        <dgm:presLayoutVars>
          <dgm:bulletEnabled val="1"/>
        </dgm:presLayoutVars>
      </dgm:prSet>
      <dgm:spPr/>
    </dgm:pt>
  </dgm:ptLst>
  <dgm:cxnLst>
    <dgm:cxn modelId="{88349F04-3DE2-4E27-8180-46BF6249F741}" type="presOf" srcId="{692B4E32-6C86-4F04-9797-9219458EC69A}" destId="{CEFF5A5C-52AC-4F05-AA8F-8830FA6DADE0}" srcOrd="0" destOrd="11" presId="urn:microsoft.com/office/officeart/2005/8/layout/vList5"/>
    <dgm:cxn modelId="{8C61850B-8527-2B4C-9DE0-96ED42E8DA2C}" srcId="{A0A51B09-46EF-8746-9DDC-0B5A855840F9}" destId="{A6839503-665D-054A-90F5-8E9BB5A4AE1C}" srcOrd="1" destOrd="0" parTransId="{B9EAC922-9947-424B-B54E-A886A8B4C44D}" sibTransId="{6F818261-BCB0-7E4E-A5D1-7CDFC87135E2}"/>
    <dgm:cxn modelId="{FBB3360D-7E5A-4809-BCDC-A77DED101909}" type="presOf" srcId="{F9FE8840-A5BB-46E4-BC0A-AF2A67444175}" destId="{CEFF5A5C-52AC-4F05-AA8F-8830FA6DADE0}" srcOrd="0" destOrd="12" presId="urn:microsoft.com/office/officeart/2005/8/layout/vList5"/>
    <dgm:cxn modelId="{F4B0450F-C9F7-4894-A5AF-47758E9CF698}" type="presOf" srcId="{FA05C4EC-50B2-4084-B615-42EB1C535867}" destId="{CEFF5A5C-52AC-4F05-AA8F-8830FA6DADE0}" srcOrd="0" destOrd="13" presId="urn:microsoft.com/office/officeart/2005/8/layout/vList5"/>
    <dgm:cxn modelId="{519C6B1E-E228-4CA2-A757-3CFFF5ABA958}" srcId="{9C3FE5D8-92A0-4172-AD3F-FE17C7C306E6}" destId="{692B4E32-6C86-4F04-9797-9219458EC69A}" srcOrd="4" destOrd="0" parTransId="{D6A49F74-FFB7-4246-89FE-968B922FA3AD}" sibTransId="{9322C47A-D10D-454C-88E5-56A1C457E1CA}"/>
    <dgm:cxn modelId="{A3D8F220-6A67-4870-8C39-CFB9C56698AF}" srcId="{9C3FE5D8-92A0-4172-AD3F-FE17C7C306E6}" destId="{2647F6D5-5976-451F-A552-FCD7D4DBD335}" srcOrd="2" destOrd="0" parTransId="{9DE302B5-A96D-4179-AFF6-8ADD4432DC3C}" sibTransId="{0B390B30-2922-48E6-AB90-2B18DF4F0153}"/>
    <dgm:cxn modelId="{49A0992B-8CEF-40F2-A5A5-3CF6F17A2C9B}" type="presOf" srcId="{0C8E6FAF-4A92-4F33-9A60-8396DD03D5DE}" destId="{E42B794E-0942-40BE-B512-945B0D1E5E2C}" srcOrd="0" destOrd="0" presId="urn:microsoft.com/office/officeart/2005/8/layout/vList5"/>
    <dgm:cxn modelId="{D63B2D31-9DD4-4B4C-B3A7-A259BC278418}" type="presOf" srcId="{83E94D47-BB39-4ED3-9FFE-F8B6FA480A1C}" destId="{CEFF5A5C-52AC-4F05-AA8F-8830FA6DADE0}" srcOrd="0" destOrd="0" presId="urn:microsoft.com/office/officeart/2005/8/layout/vList5"/>
    <dgm:cxn modelId="{150D885D-A68A-4CB2-BB60-4BE0F4C09986}" type="presOf" srcId="{DD878C95-1507-0542-BC12-2C611D1CC6F7}" destId="{CEFF5A5C-52AC-4F05-AA8F-8830FA6DADE0}" srcOrd="0" destOrd="3" presId="urn:microsoft.com/office/officeart/2005/8/layout/vList5"/>
    <dgm:cxn modelId="{4BAA2160-0B68-46B8-BA96-0327764DE4B0}" type="presOf" srcId="{FF3AF8D3-D48B-4B15-A565-11D43B751E30}" destId="{CEFF5A5C-52AC-4F05-AA8F-8830FA6DADE0}" srcOrd="0" destOrd="8" presId="urn:microsoft.com/office/officeart/2005/8/layout/vList5"/>
    <dgm:cxn modelId="{BCD50C61-0BD1-42C3-9017-5FC82AF015A4}" srcId="{788A5C14-2A7B-4CD2-8824-52DAECFA5606}" destId="{83E94D47-BB39-4ED3-9FFE-F8B6FA480A1C}" srcOrd="0" destOrd="0" parTransId="{D42463A6-0BEC-48F9-8A7C-3CA3D22565ED}" sibTransId="{779D8BA8-FA9F-49FF-9F5A-6A95BB2B6F2B}"/>
    <dgm:cxn modelId="{9CE75765-45B1-4432-A358-B8C76259109E}" type="presOf" srcId="{9C3FE5D8-92A0-4172-AD3F-FE17C7C306E6}" destId="{CEFF5A5C-52AC-4F05-AA8F-8830FA6DADE0}" srcOrd="0" destOrd="6" presId="urn:microsoft.com/office/officeart/2005/8/layout/vList5"/>
    <dgm:cxn modelId="{5952C86C-ADCD-4E1B-A933-EF7C64D00007}" srcId="{9C3FE5D8-92A0-4172-AD3F-FE17C7C306E6}" destId="{F9FE8840-A5BB-46E4-BC0A-AF2A67444175}" srcOrd="5" destOrd="0" parTransId="{D7795EC0-4382-426F-8B1B-DFBD54446B49}" sibTransId="{8BA15803-BC2C-4AEA-9837-034C342E5E55}"/>
    <dgm:cxn modelId="{A953184D-2924-49F2-9734-E30A0A9B2CDD}" type="presOf" srcId="{A0A51B09-46EF-8746-9DDC-0B5A855840F9}" destId="{CEFF5A5C-52AC-4F05-AA8F-8830FA6DADE0}" srcOrd="0" destOrd="2" presId="urn:microsoft.com/office/officeart/2005/8/layout/vList5"/>
    <dgm:cxn modelId="{42ECFF4E-8483-4183-AC05-65B3FFD3F458}" srcId="{9C3FE5D8-92A0-4172-AD3F-FE17C7C306E6}" destId="{02397EB5-9B2D-4C7A-AE7F-B6C160498704}" srcOrd="0" destOrd="0" parTransId="{483BFA45-4717-4022-B8DD-A06D3BEAB4D3}" sibTransId="{41AA94F1-4BED-4B6E-B686-AF010B9EDD5C}"/>
    <dgm:cxn modelId="{DB679270-AFAD-4C40-A37A-ABBAA19A8542}" srcId="{788A5C14-2A7B-4CD2-8824-52DAECFA5606}" destId="{F135A1CE-D540-8C46-ADEB-86ADC20A2C25}" srcOrd="1" destOrd="0" parTransId="{9DA28427-FFC9-454A-8D52-A076D14B7AC0}" sibTransId="{6D44A25A-FD1B-484E-8706-2C945FBC99FF}"/>
    <dgm:cxn modelId="{B5F8D782-69AB-4179-99CD-B7ABB637366D}" srcId="{9C3FE5D8-92A0-4172-AD3F-FE17C7C306E6}" destId="{A06A6E1F-25D5-4AC1-963B-7A9439E26606}" srcOrd="3" destOrd="0" parTransId="{1A173B0A-2B22-404C-87B9-08A8421C5C7A}" sibTransId="{C659D16C-56DC-4819-A19E-7876134226BC}"/>
    <dgm:cxn modelId="{B90CED84-7150-4A75-A7FB-D873CEE6D48C}" srcId="{9C3FE5D8-92A0-4172-AD3F-FE17C7C306E6}" destId="{FF3AF8D3-D48B-4B15-A565-11D43B751E30}" srcOrd="1" destOrd="0" parTransId="{45E14492-DB66-4298-BC97-14F7C8B58F68}" sibTransId="{69520D71-B380-4AB1-B7E3-13116DB1B52B}"/>
    <dgm:cxn modelId="{E77BBF86-4146-4A56-9DE9-B7CED5F5B7E5}" srcId="{788A5C14-2A7B-4CD2-8824-52DAECFA5606}" destId="{A22F38DB-19F8-430D-B7CB-D95FA0D0E932}" srcOrd="3" destOrd="0" parTransId="{36AB0A4C-B98D-475A-8295-94EBE2EC5BF9}" sibTransId="{2C228202-9609-4273-B5D5-0EBBF0F4D924}"/>
    <dgm:cxn modelId="{78643C8E-D8CC-4D19-80A2-35FD76449874}" type="presOf" srcId="{788A5C14-2A7B-4CD2-8824-52DAECFA5606}" destId="{63776EAB-0E11-44F1-B0FA-88E7267680FB}" srcOrd="0" destOrd="0" presId="urn:microsoft.com/office/officeart/2005/8/layout/vList5"/>
    <dgm:cxn modelId="{172BAEA9-4B51-488B-B6FC-6412DE6D0293}" type="presOf" srcId="{A22F38DB-19F8-430D-B7CB-D95FA0D0E932}" destId="{CEFF5A5C-52AC-4F05-AA8F-8830FA6DADE0}" srcOrd="0" destOrd="5" presId="urn:microsoft.com/office/officeart/2005/8/layout/vList5"/>
    <dgm:cxn modelId="{92848DB7-081F-4CE5-8D89-784BC54569B9}" type="presOf" srcId="{2647F6D5-5976-451F-A552-FCD7D4DBD335}" destId="{CEFF5A5C-52AC-4F05-AA8F-8830FA6DADE0}" srcOrd="0" destOrd="9" presId="urn:microsoft.com/office/officeart/2005/8/layout/vList5"/>
    <dgm:cxn modelId="{EF23C5B9-1F3F-49ED-8375-1EB25B82BED1}" srcId="{0C8E6FAF-4A92-4F33-9A60-8396DD03D5DE}" destId="{788A5C14-2A7B-4CD2-8824-52DAECFA5606}" srcOrd="0" destOrd="0" parTransId="{9E002614-4A2A-4653-928B-C0768A95D5CE}" sibTransId="{283BFD19-EEFB-4F34-B474-AA4E212EEE24}"/>
    <dgm:cxn modelId="{BF2D90BA-F985-4388-A197-4023ED6B13DA}" srcId="{9C3FE5D8-92A0-4172-AD3F-FE17C7C306E6}" destId="{FA05C4EC-50B2-4084-B615-42EB1C535867}" srcOrd="6" destOrd="0" parTransId="{384FF8CB-A942-485F-90EC-05B22BED165B}" sibTransId="{A5D96405-1DBF-4208-A5BD-21790E14EDCA}"/>
    <dgm:cxn modelId="{CBF8CACA-DD16-436C-917A-BA39B4A07C7B}" type="presOf" srcId="{A06A6E1F-25D5-4AC1-963B-7A9439E26606}" destId="{CEFF5A5C-52AC-4F05-AA8F-8830FA6DADE0}" srcOrd="0" destOrd="10" presId="urn:microsoft.com/office/officeart/2005/8/layout/vList5"/>
    <dgm:cxn modelId="{6785CCCD-362A-4848-B1F4-D3B70DEDC8F6}" srcId="{788A5C14-2A7B-4CD2-8824-52DAECFA5606}" destId="{A0A51B09-46EF-8746-9DDC-0B5A855840F9}" srcOrd="2" destOrd="0" parTransId="{06AE6401-60AD-2B4C-B4EA-F1F5B5C84CD8}" sibTransId="{905AFFA9-A20A-B04B-8648-CA2C78DCA814}"/>
    <dgm:cxn modelId="{457AF9D1-87B0-491E-94FE-778B560F91B8}" type="presOf" srcId="{02397EB5-9B2D-4C7A-AE7F-B6C160498704}" destId="{CEFF5A5C-52AC-4F05-AA8F-8830FA6DADE0}" srcOrd="0" destOrd="7" presId="urn:microsoft.com/office/officeart/2005/8/layout/vList5"/>
    <dgm:cxn modelId="{6C0FFBD5-8D87-4836-8C07-AC5BE54AC0AF}" type="presOf" srcId="{A6839503-665D-054A-90F5-8E9BB5A4AE1C}" destId="{CEFF5A5C-52AC-4F05-AA8F-8830FA6DADE0}" srcOrd="0" destOrd="4" presId="urn:microsoft.com/office/officeart/2005/8/layout/vList5"/>
    <dgm:cxn modelId="{7904C5DC-87AC-5341-9D21-9CCC18D2A742}" srcId="{A0A51B09-46EF-8746-9DDC-0B5A855840F9}" destId="{DD878C95-1507-0542-BC12-2C611D1CC6F7}" srcOrd="0" destOrd="0" parTransId="{4F587B54-0343-AC4C-B68C-AA7E2D8F23F7}" sibTransId="{A01CC579-01B5-D145-BEF7-8AC78CBB890A}"/>
    <dgm:cxn modelId="{A8CE53DF-8D34-4B06-9577-9C56D53069CE}" type="presOf" srcId="{F135A1CE-D540-8C46-ADEB-86ADC20A2C25}" destId="{CEFF5A5C-52AC-4F05-AA8F-8830FA6DADE0}" srcOrd="0" destOrd="1" presId="urn:microsoft.com/office/officeart/2005/8/layout/vList5"/>
    <dgm:cxn modelId="{CF9BD7F5-9073-4401-9AFB-6229398E1A2F}" srcId="{788A5C14-2A7B-4CD2-8824-52DAECFA5606}" destId="{9C3FE5D8-92A0-4172-AD3F-FE17C7C306E6}" srcOrd="4" destOrd="0" parTransId="{B965BCE7-8668-4D41-A8F1-182B8CA269E1}" sibTransId="{4551779E-5F70-4994-8841-8F3996B24CEF}"/>
    <dgm:cxn modelId="{069358BF-7071-4ABE-AFED-DE067904283E}" type="presParOf" srcId="{E42B794E-0942-40BE-B512-945B0D1E5E2C}" destId="{9C4C9913-5AA8-45E5-8F81-A990570BEA9B}" srcOrd="0" destOrd="0" presId="urn:microsoft.com/office/officeart/2005/8/layout/vList5"/>
    <dgm:cxn modelId="{0DB536F1-36B5-47CB-AD70-81BBC599B47B}" type="presParOf" srcId="{9C4C9913-5AA8-45E5-8F81-A990570BEA9B}" destId="{63776EAB-0E11-44F1-B0FA-88E7267680FB}" srcOrd="0" destOrd="0" presId="urn:microsoft.com/office/officeart/2005/8/layout/vList5"/>
    <dgm:cxn modelId="{7A007975-F741-486C-B7F4-2A9FECEC3C5F}" type="presParOf" srcId="{9C4C9913-5AA8-45E5-8F81-A990570BEA9B}" destId="{CEFF5A5C-52AC-4F05-AA8F-8830FA6DADE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8B54238-189A-48E2-9EA0-691B792F1C1D}" type="doc">
      <dgm:prSet loTypeId="urn:microsoft.com/office/officeart/2018/2/layout/IconVerticalSolidList" loCatId="icon" qsTypeId="urn:microsoft.com/office/officeart/2005/8/quickstyle/simple1#15" qsCatId="simple" csTypeId="urn:microsoft.com/office/officeart/2018/5/colors/Iconchunking_neutralbg_accent5_2" csCatId="accent5" phldr="1"/>
      <dgm:spPr/>
      <dgm:t>
        <a:bodyPr/>
        <a:lstStyle/>
        <a:p>
          <a:endParaRPr lang="en-US"/>
        </a:p>
      </dgm:t>
    </dgm:pt>
    <dgm:pt modelId="{14563521-8284-4912-8C8E-61B30FC0E14A}">
      <dgm:prSet custT="1"/>
      <dgm:spPr/>
      <dgm:t>
        <a:bodyPr/>
        <a:lstStyle/>
        <a:p>
          <a:pPr>
            <a:lnSpc>
              <a:spcPct val="100000"/>
            </a:lnSpc>
          </a:pPr>
          <a:r>
            <a:rPr lang="en-GB" sz="1800" b="1" dirty="0">
              <a:latin typeface="Arial" panose="020B0604020202020204" pitchFamily="34" charset="0"/>
              <a:cs typeface="Arial" panose="020B0604020202020204" pitchFamily="34" charset="0"/>
            </a:rPr>
            <a:t>Recommendations from FDA’s Institutional Development work</a:t>
          </a:r>
          <a:r>
            <a:rPr lang="en-GB" sz="1800"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dgm:t>
    </dgm:pt>
    <dgm:pt modelId="{182822E8-247F-4746-8FA4-08C46F6691D1}" type="parTrans" cxnId="{699D23BA-3E32-4F78-9F39-5EF6F55B88D0}">
      <dgm:prSet/>
      <dgm:spPr/>
      <dgm:t>
        <a:bodyPr/>
        <a:lstStyle/>
        <a:p>
          <a:endParaRPr lang="en-US" sz="2000"/>
        </a:p>
      </dgm:t>
    </dgm:pt>
    <dgm:pt modelId="{A9A7FB69-F74C-46E9-972E-7CF10DCBD3C9}" type="sibTrans" cxnId="{699D23BA-3E32-4F78-9F39-5EF6F55B88D0}">
      <dgm:prSet/>
      <dgm:spPr/>
      <dgm:t>
        <a:bodyPr/>
        <a:lstStyle/>
        <a:p>
          <a:pPr>
            <a:lnSpc>
              <a:spcPct val="100000"/>
            </a:lnSpc>
          </a:pPr>
          <a:endParaRPr lang="en-US" sz="2000"/>
        </a:p>
      </dgm:t>
    </dgm:pt>
    <dgm:pt modelId="{3D089495-7CC3-4A9F-B465-9EA9C81297BD}">
      <dgm:prSet custT="1"/>
      <dgm:spPr/>
      <dgm:t>
        <a:bodyPr/>
        <a:lstStyle/>
        <a:p>
          <a:pPr algn="just">
            <a:lnSpc>
              <a:spcPct val="100000"/>
            </a:lnSpc>
          </a:pPr>
          <a:r>
            <a:rPr lang="en-US" sz="1800" dirty="0">
              <a:latin typeface="Arial" panose="020B0604020202020204" pitchFamily="34" charset="0"/>
              <a:cs typeface="Arial" panose="020B0604020202020204" pitchFamily="34" charset="0"/>
            </a:rPr>
            <a:t>Develop a sustainable financing mechanism for FDA and the Legality Assurance System.</a:t>
          </a:r>
        </a:p>
      </dgm:t>
    </dgm:pt>
    <dgm:pt modelId="{C6336FD2-541F-48A2-B391-630D977C6085}" type="parTrans" cxnId="{D97DAD58-6166-4B64-AB45-75E6F3BB1A20}">
      <dgm:prSet/>
      <dgm:spPr/>
      <dgm:t>
        <a:bodyPr/>
        <a:lstStyle/>
        <a:p>
          <a:endParaRPr lang="en-US" sz="2000"/>
        </a:p>
      </dgm:t>
    </dgm:pt>
    <dgm:pt modelId="{A1DDD538-1406-4C29-9E3B-8BCC1293CF47}" type="sibTrans" cxnId="{D97DAD58-6166-4B64-AB45-75E6F3BB1A20}">
      <dgm:prSet/>
      <dgm:spPr/>
      <dgm:t>
        <a:bodyPr/>
        <a:lstStyle/>
        <a:p>
          <a:pPr>
            <a:lnSpc>
              <a:spcPct val="100000"/>
            </a:lnSpc>
          </a:pPr>
          <a:endParaRPr lang="en-US" sz="2000"/>
        </a:p>
      </dgm:t>
    </dgm:pt>
    <dgm:pt modelId="{2B5A9A7D-31CC-4434-B1AD-D57DA020D62C}">
      <dgm:prSet custT="1"/>
      <dgm:spPr/>
      <dgm:t>
        <a:bodyPr/>
        <a:lstStyle/>
        <a:p>
          <a:pPr algn="just">
            <a:lnSpc>
              <a:spcPct val="100000"/>
            </a:lnSpc>
          </a:pPr>
          <a:r>
            <a:rPr lang="en-US" sz="1800" dirty="0">
              <a:latin typeface="Arial" panose="020B0604020202020204" pitchFamily="34" charset="0"/>
              <a:cs typeface="Arial" panose="020B0604020202020204" pitchFamily="34" charset="0"/>
            </a:rPr>
            <a:t>Develop an economic strategy for the sector and for increasing revenue.</a:t>
          </a:r>
        </a:p>
      </dgm:t>
    </dgm:pt>
    <dgm:pt modelId="{CDB41CAE-BAD5-48E8-9161-EE266A794AEF}" type="parTrans" cxnId="{89B75950-26F4-4AC1-8449-EA8745F04DD2}">
      <dgm:prSet/>
      <dgm:spPr/>
      <dgm:t>
        <a:bodyPr/>
        <a:lstStyle/>
        <a:p>
          <a:endParaRPr lang="en-US" sz="2000"/>
        </a:p>
      </dgm:t>
    </dgm:pt>
    <dgm:pt modelId="{15195028-4071-4C82-A716-42A7BE13BF22}" type="sibTrans" cxnId="{89B75950-26F4-4AC1-8449-EA8745F04DD2}">
      <dgm:prSet/>
      <dgm:spPr/>
      <dgm:t>
        <a:bodyPr/>
        <a:lstStyle/>
        <a:p>
          <a:pPr>
            <a:lnSpc>
              <a:spcPct val="100000"/>
            </a:lnSpc>
          </a:pPr>
          <a:endParaRPr lang="en-US" sz="2000"/>
        </a:p>
      </dgm:t>
    </dgm:pt>
    <dgm:pt modelId="{248A2D73-61BF-42CD-BB20-E5109C4AE6C7}">
      <dgm:prSet custT="1"/>
      <dgm:spPr/>
      <dgm:t>
        <a:bodyPr/>
        <a:lstStyle/>
        <a:p>
          <a:pPr>
            <a:lnSpc>
              <a:spcPct val="100000"/>
            </a:lnSpc>
          </a:pPr>
          <a:r>
            <a:rPr lang="en-US" sz="1800" dirty="0">
              <a:latin typeface="Arial" panose="020B0604020202020204" pitchFamily="34" charset="0"/>
              <a:cs typeface="Arial" panose="020B0604020202020204" pitchFamily="34" charset="0"/>
            </a:rPr>
            <a:t>Strengthen regions, starting with the re-deployment of staff from HQ and the development of a plan for upgrading regional capacity.</a:t>
          </a:r>
        </a:p>
      </dgm:t>
    </dgm:pt>
    <dgm:pt modelId="{3653F6FF-35BC-4F24-9DF1-C85BA6304CF0}" type="parTrans" cxnId="{848D289F-035C-4A98-9409-BF957AAE4D3A}">
      <dgm:prSet/>
      <dgm:spPr/>
      <dgm:t>
        <a:bodyPr/>
        <a:lstStyle/>
        <a:p>
          <a:endParaRPr lang="en-US" sz="2000"/>
        </a:p>
      </dgm:t>
    </dgm:pt>
    <dgm:pt modelId="{3CFBDB03-E97F-4D40-8BB9-6F06D33D5AE3}" type="sibTrans" cxnId="{848D289F-035C-4A98-9409-BF957AAE4D3A}">
      <dgm:prSet/>
      <dgm:spPr/>
      <dgm:t>
        <a:bodyPr/>
        <a:lstStyle/>
        <a:p>
          <a:pPr>
            <a:lnSpc>
              <a:spcPct val="100000"/>
            </a:lnSpc>
          </a:pPr>
          <a:endParaRPr lang="en-US" sz="2000"/>
        </a:p>
      </dgm:t>
    </dgm:pt>
    <dgm:pt modelId="{82666B80-5277-46EC-9A59-6CF4B89CAFC6}">
      <dgm:prSet custT="1"/>
      <dgm:spPr/>
      <dgm:t>
        <a:bodyPr/>
        <a:lstStyle/>
        <a:p>
          <a:pPr algn="just">
            <a:lnSpc>
              <a:spcPct val="100000"/>
            </a:lnSpc>
          </a:pPr>
          <a:r>
            <a:rPr lang="en-US" sz="1800" dirty="0">
              <a:latin typeface="Arial" panose="020B0604020202020204" pitchFamily="34" charset="0"/>
              <a:cs typeface="Arial" panose="020B0604020202020204" pitchFamily="34" charset="0"/>
            </a:rPr>
            <a:t>Improve data and revenue collection from domestic forest trade by developing the FDA’s checkpoint monitoring.</a:t>
          </a:r>
        </a:p>
      </dgm:t>
    </dgm:pt>
    <dgm:pt modelId="{BE508FF9-6CA8-4C8B-984B-FCDD976B204E}" type="parTrans" cxnId="{D6B9E097-46E3-4C03-8AEE-6A9DC4F30799}">
      <dgm:prSet/>
      <dgm:spPr/>
      <dgm:t>
        <a:bodyPr/>
        <a:lstStyle/>
        <a:p>
          <a:endParaRPr lang="en-US" sz="2000"/>
        </a:p>
      </dgm:t>
    </dgm:pt>
    <dgm:pt modelId="{D0F3FDA0-264E-4866-A4F7-4917417B1E3D}" type="sibTrans" cxnId="{D6B9E097-46E3-4C03-8AEE-6A9DC4F30799}">
      <dgm:prSet/>
      <dgm:spPr/>
      <dgm:t>
        <a:bodyPr/>
        <a:lstStyle/>
        <a:p>
          <a:pPr>
            <a:lnSpc>
              <a:spcPct val="100000"/>
            </a:lnSpc>
          </a:pPr>
          <a:endParaRPr lang="en-US" sz="2000"/>
        </a:p>
      </dgm:t>
    </dgm:pt>
    <dgm:pt modelId="{8874B096-30D1-48E9-B99C-FC7640600D84}">
      <dgm:prSet custT="1"/>
      <dgm:spPr/>
      <dgm:t>
        <a:bodyPr/>
        <a:lstStyle/>
        <a:p>
          <a:pPr algn="just">
            <a:lnSpc>
              <a:spcPct val="100000"/>
            </a:lnSpc>
          </a:pPr>
          <a:r>
            <a:rPr lang="en-US" sz="1800" dirty="0">
              <a:latin typeface="Arial" panose="020B0604020202020204" pitchFamily="34" charset="0"/>
              <a:cs typeface="Arial" panose="020B0604020202020204" pitchFamily="34" charset="0"/>
            </a:rPr>
            <a:t>Upgrade FDA’s Information Management System, building on </a:t>
          </a:r>
          <a:r>
            <a:rPr lang="en-US" sz="1800" i="1" dirty="0" err="1">
              <a:latin typeface="Arial" panose="020B0604020202020204" pitchFamily="34" charset="0"/>
              <a:cs typeface="Arial" panose="020B0604020202020204" pitchFamily="34" charset="0"/>
            </a:rPr>
            <a:t>Libertrace</a:t>
          </a:r>
          <a:r>
            <a:rPr lang="en-US" sz="1800" dirty="0">
              <a:latin typeface="Arial" panose="020B0604020202020204" pitchFamily="34" charset="0"/>
              <a:cs typeface="Arial" panose="020B0604020202020204" pitchFamily="34" charset="0"/>
            </a:rPr>
            <a:t>, to widen accessibility and increase public information</a:t>
          </a:r>
          <a:r>
            <a:rPr lang="en-US" sz="2000" dirty="0"/>
            <a:t>.</a:t>
          </a:r>
        </a:p>
      </dgm:t>
    </dgm:pt>
    <dgm:pt modelId="{64F45B32-9707-4D53-B205-747663BB0795}" type="parTrans" cxnId="{CCB31B33-9690-4AB3-B39A-F9E598EAEDC8}">
      <dgm:prSet/>
      <dgm:spPr/>
      <dgm:t>
        <a:bodyPr/>
        <a:lstStyle/>
        <a:p>
          <a:endParaRPr lang="en-US" sz="2000"/>
        </a:p>
      </dgm:t>
    </dgm:pt>
    <dgm:pt modelId="{CC272DD5-4A3F-4F98-B73D-51C1D1D367EE}" type="sibTrans" cxnId="{CCB31B33-9690-4AB3-B39A-F9E598EAEDC8}">
      <dgm:prSet/>
      <dgm:spPr/>
      <dgm:t>
        <a:bodyPr/>
        <a:lstStyle/>
        <a:p>
          <a:endParaRPr lang="en-US" sz="2000"/>
        </a:p>
      </dgm:t>
    </dgm:pt>
    <dgm:pt modelId="{AB9FA44A-024C-407F-9FCB-B361102A9286}" type="pres">
      <dgm:prSet presAssocID="{58B54238-189A-48E2-9EA0-691B792F1C1D}" presName="root" presStyleCnt="0">
        <dgm:presLayoutVars>
          <dgm:dir/>
          <dgm:resizeHandles val="exact"/>
        </dgm:presLayoutVars>
      </dgm:prSet>
      <dgm:spPr/>
    </dgm:pt>
    <dgm:pt modelId="{5FD74389-4A06-4A86-944D-9B588C6B8137}" type="pres">
      <dgm:prSet presAssocID="{14563521-8284-4912-8C8E-61B30FC0E14A}" presName="compNode" presStyleCnt="0"/>
      <dgm:spPr/>
    </dgm:pt>
    <dgm:pt modelId="{DA7A0EBC-15E0-465C-9E2A-23889595FB85}" type="pres">
      <dgm:prSet presAssocID="{14563521-8284-4912-8C8E-61B30FC0E14A}" presName="bgRect" presStyleLbl="bgShp" presStyleIdx="0" presStyleCnt="6"/>
      <dgm:spPr/>
    </dgm:pt>
    <dgm:pt modelId="{89AF1863-7385-4AC9-99E8-DAED74D979A9}" type="pres">
      <dgm:prSet presAssocID="{14563521-8284-4912-8C8E-61B30FC0E14A}"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72B559EE-6A85-4277-9A9B-2AB02B98ACC0}" type="pres">
      <dgm:prSet presAssocID="{14563521-8284-4912-8C8E-61B30FC0E14A}" presName="spaceRect" presStyleCnt="0"/>
      <dgm:spPr/>
    </dgm:pt>
    <dgm:pt modelId="{E6BDBB8F-D9D3-4CD1-BD38-CDFFF9E1D6F7}" type="pres">
      <dgm:prSet presAssocID="{14563521-8284-4912-8C8E-61B30FC0E14A}" presName="parTx" presStyleLbl="revTx" presStyleIdx="0" presStyleCnt="6">
        <dgm:presLayoutVars>
          <dgm:chMax val="0"/>
          <dgm:chPref val="0"/>
        </dgm:presLayoutVars>
      </dgm:prSet>
      <dgm:spPr/>
    </dgm:pt>
    <dgm:pt modelId="{A09A5A4D-D095-463D-B52D-12538781299F}" type="pres">
      <dgm:prSet presAssocID="{A9A7FB69-F74C-46E9-972E-7CF10DCBD3C9}" presName="sibTrans" presStyleCnt="0"/>
      <dgm:spPr/>
    </dgm:pt>
    <dgm:pt modelId="{945040BA-3CDA-45AB-8B91-FF563320EBAB}" type="pres">
      <dgm:prSet presAssocID="{3D089495-7CC3-4A9F-B465-9EA9C81297BD}" presName="compNode" presStyleCnt="0"/>
      <dgm:spPr/>
    </dgm:pt>
    <dgm:pt modelId="{33AF0358-768D-4769-AEFF-21A370D98104}" type="pres">
      <dgm:prSet presAssocID="{3D089495-7CC3-4A9F-B465-9EA9C81297BD}" presName="bgRect" presStyleLbl="bgShp" presStyleIdx="1" presStyleCnt="6"/>
      <dgm:spPr/>
    </dgm:pt>
    <dgm:pt modelId="{CDEB3C08-366C-4879-9B09-F1F67C694BC2}" type="pres">
      <dgm:prSet presAssocID="{3D089495-7CC3-4A9F-B465-9EA9C81297BD}"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96E62C46-C971-4BDF-95EE-868677984507}" type="pres">
      <dgm:prSet presAssocID="{3D089495-7CC3-4A9F-B465-9EA9C81297BD}" presName="spaceRect" presStyleCnt="0"/>
      <dgm:spPr/>
    </dgm:pt>
    <dgm:pt modelId="{806A68CF-31DA-442B-BA11-33855198154F}" type="pres">
      <dgm:prSet presAssocID="{3D089495-7CC3-4A9F-B465-9EA9C81297BD}" presName="parTx" presStyleLbl="revTx" presStyleIdx="1" presStyleCnt="6">
        <dgm:presLayoutVars>
          <dgm:chMax val="0"/>
          <dgm:chPref val="0"/>
        </dgm:presLayoutVars>
      </dgm:prSet>
      <dgm:spPr/>
    </dgm:pt>
    <dgm:pt modelId="{BA82960D-304E-4EE3-94E7-6C390CD1A369}" type="pres">
      <dgm:prSet presAssocID="{A1DDD538-1406-4C29-9E3B-8BCC1293CF47}" presName="sibTrans" presStyleCnt="0"/>
      <dgm:spPr/>
    </dgm:pt>
    <dgm:pt modelId="{4EA8E32B-0782-4844-93C1-FA0F7E269978}" type="pres">
      <dgm:prSet presAssocID="{2B5A9A7D-31CC-4434-B1AD-D57DA020D62C}" presName="compNode" presStyleCnt="0"/>
      <dgm:spPr/>
    </dgm:pt>
    <dgm:pt modelId="{CE8D566E-D04A-44EA-BC8C-DEF5930FCC0B}" type="pres">
      <dgm:prSet presAssocID="{2B5A9A7D-31CC-4434-B1AD-D57DA020D62C}" presName="bgRect" presStyleLbl="bgShp" presStyleIdx="2" presStyleCnt="6"/>
      <dgm:spPr/>
    </dgm:pt>
    <dgm:pt modelId="{A8D3D384-91FC-4C55-924B-654FC111DF95}" type="pres">
      <dgm:prSet presAssocID="{2B5A9A7D-31CC-4434-B1AD-D57DA020D62C}"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pt>
    <dgm:pt modelId="{9E20FAAD-5F4B-4BE1-8A38-F9674F851632}" type="pres">
      <dgm:prSet presAssocID="{2B5A9A7D-31CC-4434-B1AD-D57DA020D62C}" presName="spaceRect" presStyleCnt="0"/>
      <dgm:spPr/>
    </dgm:pt>
    <dgm:pt modelId="{A55AC218-5CCC-43B6-A464-9FC1AB8D491D}" type="pres">
      <dgm:prSet presAssocID="{2B5A9A7D-31CC-4434-B1AD-D57DA020D62C}" presName="parTx" presStyleLbl="revTx" presStyleIdx="2" presStyleCnt="6">
        <dgm:presLayoutVars>
          <dgm:chMax val="0"/>
          <dgm:chPref val="0"/>
        </dgm:presLayoutVars>
      </dgm:prSet>
      <dgm:spPr/>
    </dgm:pt>
    <dgm:pt modelId="{27FE2645-5D5A-4674-B513-7F29F877D5B9}" type="pres">
      <dgm:prSet presAssocID="{15195028-4071-4C82-A716-42A7BE13BF22}" presName="sibTrans" presStyleCnt="0"/>
      <dgm:spPr/>
    </dgm:pt>
    <dgm:pt modelId="{A228EED2-EAF0-4458-8E0B-C2CA86A1CD86}" type="pres">
      <dgm:prSet presAssocID="{248A2D73-61BF-42CD-BB20-E5109C4AE6C7}" presName="compNode" presStyleCnt="0"/>
      <dgm:spPr/>
    </dgm:pt>
    <dgm:pt modelId="{1BE88774-4472-4628-8DFA-59DAD294C4F6}" type="pres">
      <dgm:prSet presAssocID="{248A2D73-61BF-42CD-BB20-E5109C4AE6C7}" presName="bgRect" presStyleLbl="bgShp" presStyleIdx="3" presStyleCnt="6"/>
      <dgm:spPr/>
    </dgm:pt>
    <dgm:pt modelId="{C5D72BD7-FAFE-4A56-8A39-037D5C80F497}" type="pres">
      <dgm:prSet presAssocID="{248A2D73-61BF-42CD-BB20-E5109C4AE6C7}"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pt>
    <dgm:pt modelId="{EA800375-7ABF-4988-9F9E-9E5BC90BD0B0}" type="pres">
      <dgm:prSet presAssocID="{248A2D73-61BF-42CD-BB20-E5109C4AE6C7}" presName="spaceRect" presStyleCnt="0"/>
      <dgm:spPr/>
    </dgm:pt>
    <dgm:pt modelId="{8887ADF8-BE8A-48DF-8315-6DA8E87ED326}" type="pres">
      <dgm:prSet presAssocID="{248A2D73-61BF-42CD-BB20-E5109C4AE6C7}" presName="parTx" presStyleLbl="revTx" presStyleIdx="3" presStyleCnt="6">
        <dgm:presLayoutVars>
          <dgm:chMax val="0"/>
          <dgm:chPref val="0"/>
        </dgm:presLayoutVars>
      </dgm:prSet>
      <dgm:spPr/>
    </dgm:pt>
    <dgm:pt modelId="{8CF00B80-554E-4689-9F3F-4A40C1EFCD2C}" type="pres">
      <dgm:prSet presAssocID="{3CFBDB03-E97F-4D40-8BB9-6F06D33D5AE3}" presName="sibTrans" presStyleCnt="0"/>
      <dgm:spPr/>
    </dgm:pt>
    <dgm:pt modelId="{9A08106C-DB9D-48A9-A9B4-4625941CC67B}" type="pres">
      <dgm:prSet presAssocID="{82666B80-5277-46EC-9A59-6CF4B89CAFC6}" presName="compNode" presStyleCnt="0"/>
      <dgm:spPr/>
    </dgm:pt>
    <dgm:pt modelId="{D9F7CBFA-6BB0-4B16-AB87-43BBAE31F874}" type="pres">
      <dgm:prSet presAssocID="{82666B80-5277-46EC-9A59-6CF4B89CAFC6}" presName="bgRect" presStyleLbl="bgShp" presStyleIdx="4" presStyleCnt="6"/>
      <dgm:spPr/>
    </dgm:pt>
    <dgm:pt modelId="{7421474F-C907-4E24-B5B4-32ABE796BFEE}" type="pres">
      <dgm:prSet presAssocID="{82666B80-5277-46EC-9A59-6CF4B89CAFC6}"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pt>
    <dgm:pt modelId="{E44E40AB-949F-45EF-B6C5-340CE8FB596F}" type="pres">
      <dgm:prSet presAssocID="{82666B80-5277-46EC-9A59-6CF4B89CAFC6}" presName="spaceRect" presStyleCnt="0"/>
      <dgm:spPr/>
    </dgm:pt>
    <dgm:pt modelId="{55F5D852-0E84-4882-9CFD-E7376243B624}" type="pres">
      <dgm:prSet presAssocID="{82666B80-5277-46EC-9A59-6CF4B89CAFC6}" presName="parTx" presStyleLbl="revTx" presStyleIdx="4" presStyleCnt="6">
        <dgm:presLayoutVars>
          <dgm:chMax val="0"/>
          <dgm:chPref val="0"/>
        </dgm:presLayoutVars>
      </dgm:prSet>
      <dgm:spPr/>
    </dgm:pt>
    <dgm:pt modelId="{5C4157AB-0D00-4779-BF13-7E50D3915B07}" type="pres">
      <dgm:prSet presAssocID="{D0F3FDA0-264E-4866-A4F7-4917417B1E3D}" presName="sibTrans" presStyleCnt="0"/>
      <dgm:spPr/>
    </dgm:pt>
    <dgm:pt modelId="{5C976AD8-9B9A-46A7-981E-29408BD9198E}" type="pres">
      <dgm:prSet presAssocID="{8874B096-30D1-48E9-B99C-FC7640600D84}" presName="compNode" presStyleCnt="0"/>
      <dgm:spPr/>
    </dgm:pt>
    <dgm:pt modelId="{19D3D4B1-CC6A-4464-B54B-C7A0801B8975}" type="pres">
      <dgm:prSet presAssocID="{8874B096-30D1-48E9-B99C-FC7640600D84}" presName="bgRect" presStyleLbl="bgShp" presStyleIdx="5" presStyleCnt="6"/>
      <dgm:spPr/>
    </dgm:pt>
    <dgm:pt modelId="{2EA7FE4C-6F42-4DA1-AD67-0D5A2CBC2BD0}" type="pres">
      <dgm:prSet presAssocID="{8874B096-30D1-48E9-B99C-FC7640600D84}"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pt>
    <dgm:pt modelId="{E7E36E97-CE35-4D4D-8985-6723668703E4}" type="pres">
      <dgm:prSet presAssocID="{8874B096-30D1-48E9-B99C-FC7640600D84}" presName="spaceRect" presStyleCnt="0"/>
      <dgm:spPr/>
    </dgm:pt>
    <dgm:pt modelId="{C796A73E-E131-4B6A-9147-A43F55751DE2}" type="pres">
      <dgm:prSet presAssocID="{8874B096-30D1-48E9-B99C-FC7640600D84}" presName="parTx" presStyleLbl="revTx" presStyleIdx="5" presStyleCnt="6">
        <dgm:presLayoutVars>
          <dgm:chMax val="0"/>
          <dgm:chPref val="0"/>
        </dgm:presLayoutVars>
      </dgm:prSet>
      <dgm:spPr/>
    </dgm:pt>
  </dgm:ptLst>
  <dgm:cxnLst>
    <dgm:cxn modelId="{92E4F314-85F6-9D49-B619-A6E58D21B88F}" type="presOf" srcId="{14563521-8284-4912-8C8E-61B30FC0E14A}" destId="{E6BDBB8F-D9D3-4CD1-BD38-CDFFF9E1D6F7}" srcOrd="0" destOrd="0" presId="urn:microsoft.com/office/officeart/2018/2/layout/IconVerticalSolidList"/>
    <dgm:cxn modelId="{CCB31B33-9690-4AB3-B39A-F9E598EAEDC8}" srcId="{58B54238-189A-48E2-9EA0-691B792F1C1D}" destId="{8874B096-30D1-48E9-B99C-FC7640600D84}" srcOrd="5" destOrd="0" parTransId="{64F45B32-9707-4D53-B205-747663BB0795}" sibTransId="{CC272DD5-4A3F-4F98-B73D-51C1D1D367EE}"/>
    <dgm:cxn modelId="{89B75950-26F4-4AC1-8449-EA8745F04DD2}" srcId="{58B54238-189A-48E2-9EA0-691B792F1C1D}" destId="{2B5A9A7D-31CC-4434-B1AD-D57DA020D62C}" srcOrd="2" destOrd="0" parTransId="{CDB41CAE-BAD5-48E8-9161-EE266A794AEF}" sibTransId="{15195028-4071-4C82-A716-42A7BE13BF22}"/>
    <dgm:cxn modelId="{E1CD8670-111D-9841-ABF0-4CB728452EB2}" type="presOf" srcId="{2B5A9A7D-31CC-4434-B1AD-D57DA020D62C}" destId="{A55AC218-5CCC-43B6-A464-9FC1AB8D491D}" srcOrd="0" destOrd="0" presId="urn:microsoft.com/office/officeart/2018/2/layout/IconVerticalSolidList"/>
    <dgm:cxn modelId="{D97DAD58-6166-4B64-AB45-75E6F3BB1A20}" srcId="{58B54238-189A-48E2-9EA0-691B792F1C1D}" destId="{3D089495-7CC3-4A9F-B465-9EA9C81297BD}" srcOrd="1" destOrd="0" parTransId="{C6336FD2-541F-48A2-B391-630D977C6085}" sibTransId="{A1DDD538-1406-4C29-9E3B-8BCC1293CF47}"/>
    <dgm:cxn modelId="{029ED67A-FFDD-1B43-B4AA-5513DEA4414A}" type="presOf" srcId="{8874B096-30D1-48E9-B99C-FC7640600D84}" destId="{C796A73E-E131-4B6A-9147-A43F55751DE2}" srcOrd="0" destOrd="0" presId="urn:microsoft.com/office/officeart/2018/2/layout/IconVerticalSolidList"/>
    <dgm:cxn modelId="{30D0037C-1A15-9443-84B8-5AD89BDD8DED}" type="presOf" srcId="{58B54238-189A-48E2-9EA0-691B792F1C1D}" destId="{AB9FA44A-024C-407F-9FCB-B361102A9286}" srcOrd="0" destOrd="0" presId="urn:microsoft.com/office/officeart/2018/2/layout/IconVerticalSolidList"/>
    <dgm:cxn modelId="{6D09B18B-7CCB-6C46-89D8-52DEF4F5BCF5}" type="presOf" srcId="{82666B80-5277-46EC-9A59-6CF4B89CAFC6}" destId="{55F5D852-0E84-4882-9CFD-E7376243B624}" srcOrd="0" destOrd="0" presId="urn:microsoft.com/office/officeart/2018/2/layout/IconVerticalSolidList"/>
    <dgm:cxn modelId="{D6B9E097-46E3-4C03-8AEE-6A9DC4F30799}" srcId="{58B54238-189A-48E2-9EA0-691B792F1C1D}" destId="{82666B80-5277-46EC-9A59-6CF4B89CAFC6}" srcOrd="4" destOrd="0" parTransId="{BE508FF9-6CA8-4C8B-984B-FCDD976B204E}" sibTransId="{D0F3FDA0-264E-4866-A4F7-4917417B1E3D}"/>
    <dgm:cxn modelId="{848D289F-035C-4A98-9409-BF957AAE4D3A}" srcId="{58B54238-189A-48E2-9EA0-691B792F1C1D}" destId="{248A2D73-61BF-42CD-BB20-E5109C4AE6C7}" srcOrd="3" destOrd="0" parTransId="{3653F6FF-35BC-4F24-9DF1-C85BA6304CF0}" sibTransId="{3CFBDB03-E97F-4D40-8BB9-6F06D33D5AE3}"/>
    <dgm:cxn modelId="{699D23BA-3E32-4F78-9F39-5EF6F55B88D0}" srcId="{58B54238-189A-48E2-9EA0-691B792F1C1D}" destId="{14563521-8284-4912-8C8E-61B30FC0E14A}" srcOrd="0" destOrd="0" parTransId="{182822E8-247F-4746-8FA4-08C46F6691D1}" sibTransId="{A9A7FB69-F74C-46E9-972E-7CF10DCBD3C9}"/>
    <dgm:cxn modelId="{82D289CE-D33A-9247-B7F4-FF4B2910FF98}" type="presOf" srcId="{3D089495-7CC3-4A9F-B465-9EA9C81297BD}" destId="{806A68CF-31DA-442B-BA11-33855198154F}" srcOrd="0" destOrd="0" presId="urn:microsoft.com/office/officeart/2018/2/layout/IconVerticalSolidList"/>
    <dgm:cxn modelId="{06C0AEDB-AA09-8942-82C6-044F055899EC}" type="presOf" srcId="{248A2D73-61BF-42CD-BB20-E5109C4AE6C7}" destId="{8887ADF8-BE8A-48DF-8315-6DA8E87ED326}" srcOrd="0" destOrd="0" presId="urn:microsoft.com/office/officeart/2018/2/layout/IconVerticalSolidList"/>
    <dgm:cxn modelId="{28B6D964-A458-894B-ACF6-F8DCE8A1D355}" type="presParOf" srcId="{AB9FA44A-024C-407F-9FCB-B361102A9286}" destId="{5FD74389-4A06-4A86-944D-9B588C6B8137}" srcOrd="0" destOrd="0" presId="urn:microsoft.com/office/officeart/2018/2/layout/IconVerticalSolidList"/>
    <dgm:cxn modelId="{3BA0380B-B8D4-1D49-8B19-FF1D59F103D8}" type="presParOf" srcId="{5FD74389-4A06-4A86-944D-9B588C6B8137}" destId="{DA7A0EBC-15E0-465C-9E2A-23889595FB85}" srcOrd="0" destOrd="0" presId="urn:microsoft.com/office/officeart/2018/2/layout/IconVerticalSolidList"/>
    <dgm:cxn modelId="{E1E988E8-7C47-7C42-8A2C-B8FF73D0603C}" type="presParOf" srcId="{5FD74389-4A06-4A86-944D-9B588C6B8137}" destId="{89AF1863-7385-4AC9-99E8-DAED74D979A9}" srcOrd="1" destOrd="0" presId="urn:microsoft.com/office/officeart/2018/2/layout/IconVerticalSolidList"/>
    <dgm:cxn modelId="{5621A9C9-8BDB-3F40-8BC4-DE0802BF6BC5}" type="presParOf" srcId="{5FD74389-4A06-4A86-944D-9B588C6B8137}" destId="{72B559EE-6A85-4277-9A9B-2AB02B98ACC0}" srcOrd="2" destOrd="0" presId="urn:microsoft.com/office/officeart/2018/2/layout/IconVerticalSolidList"/>
    <dgm:cxn modelId="{C0A04C2E-1120-C543-8313-C285FA99F8DE}" type="presParOf" srcId="{5FD74389-4A06-4A86-944D-9B588C6B8137}" destId="{E6BDBB8F-D9D3-4CD1-BD38-CDFFF9E1D6F7}" srcOrd="3" destOrd="0" presId="urn:microsoft.com/office/officeart/2018/2/layout/IconVerticalSolidList"/>
    <dgm:cxn modelId="{A1A2EE7A-B5B6-A740-89A2-3CF1658BEC9A}" type="presParOf" srcId="{AB9FA44A-024C-407F-9FCB-B361102A9286}" destId="{A09A5A4D-D095-463D-B52D-12538781299F}" srcOrd="1" destOrd="0" presId="urn:microsoft.com/office/officeart/2018/2/layout/IconVerticalSolidList"/>
    <dgm:cxn modelId="{E80213B4-1606-544A-A94A-2F3EAD0B549E}" type="presParOf" srcId="{AB9FA44A-024C-407F-9FCB-B361102A9286}" destId="{945040BA-3CDA-45AB-8B91-FF563320EBAB}" srcOrd="2" destOrd="0" presId="urn:microsoft.com/office/officeart/2018/2/layout/IconVerticalSolidList"/>
    <dgm:cxn modelId="{8E4DE296-1BB4-F14D-AE4A-CB66B4214A07}" type="presParOf" srcId="{945040BA-3CDA-45AB-8B91-FF563320EBAB}" destId="{33AF0358-768D-4769-AEFF-21A370D98104}" srcOrd="0" destOrd="0" presId="urn:microsoft.com/office/officeart/2018/2/layout/IconVerticalSolidList"/>
    <dgm:cxn modelId="{7F91AD34-A000-B84F-932B-B75FACD09BB8}" type="presParOf" srcId="{945040BA-3CDA-45AB-8B91-FF563320EBAB}" destId="{CDEB3C08-366C-4879-9B09-F1F67C694BC2}" srcOrd="1" destOrd="0" presId="urn:microsoft.com/office/officeart/2018/2/layout/IconVerticalSolidList"/>
    <dgm:cxn modelId="{E3E12A7C-C48C-0C4F-ABE0-5B0EE2E4E496}" type="presParOf" srcId="{945040BA-3CDA-45AB-8B91-FF563320EBAB}" destId="{96E62C46-C971-4BDF-95EE-868677984507}" srcOrd="2" destOrd="0" presId="urn:microsoft.com/office/officeart/2018/2/layout/IconVerticalSolidList"/>
    <dgm:cxn modelId="{718B43A9-903C-2342-9AD9-F4DD5C5AC3BE}" type="presParOf" srcId="{945040BA-3CDA-45AB-8B91-FF563320EBAB}" destId="{806A68CF-31DA-442B-BA11-33855198154F}" srcOrd="3" destOrd="0" presId="urn:microsoft.com/office/officeart/2018/2/layout/IconVerticalSolidList"/>
    <dgm:cxn modelId="{5A6E06B3-A012-F249-9409-A3E9449214A0}" type="presParOf" srcId="{AB9FA44A-024C-407F-9FCB-B361102A9286}" destId="{BA82960D-304E-4EE3-94E7-6C390CD1A369}" srcOrd="3" destOrd="0" presId="urn:microsoft.com/office/officeart/2018/2/layout/IconVerticalSolidList"/>
    <dgm:cxn modelId="{B8D76132-C47F-7346-B852-72FA6ADB659B}" type="presParOf" srcId="{AB9FA44A-024C-407F-9FCB-B361102A9286}" destId="{4EA8E32B-0782-4844-93C1-FA0F7E269978}" srcOrd="4" destOrd="0" presId="urn:microsoft.com/office/officeart/2018/2/layout/IconVerticalSolidList"/>
    <dgm:cxn modelId="{7A9AE232-D73B-D548-8DE0-86D468E502F4}" type="presParOf" srcId="{4EA8E32B-0782-4844-93C1-FA0F7E269978}" destId="{CE8D566E-D04A-44EA-BC8C-DEF5930FCC0B}" srcOrd="0" destOrd="0" presId="urn:microsoft.com/office/officeart/2018/2/layout/IconVerticalSolidList"/>
    <dgm:cxn modelId="{8BE8DF8F-43B0-9949-8880-21CA0B71257B}" type="presParOf" srcId="{4EA8E32B-0782-4844-93C1-FA0F7E269978}" destId="{A8D3D384-91FC-4C55-924B-654FC111DF95}" srcOrd="1" destOrd="0" presId="urn:microsoft.com/office/officeart/2018/2/layout/IconVerticalSolidList"/>
    <dgm:cxn modelId="{E305481F-3DB8-3B45-8C4A-C10DD62D0E3A}" type="presParOf" srcId="{4EA8E32B-0782-4844-93C1-FA0F7E269978}" destId="{9E20FAAD-5F4B-4BE1-8A38-F9674F851632}" srcOrd="2" destOrd="0" presId="urn:microsoft.com/office/officeart/2018/2/layout/IconVerticalSolidList"/>
    <dgm:cxn modelId="{B9DED6AC-A44F-994F-9DD7-9E91403CF479}" type="presParOf" srcId="{4EA8E32B-0782-4844-93C1-FA0F7E269978}" destId="{A55AC218-5CCC-43B6-A464-9FC1AB8D491D}" srcOrd="3" destOrd="0" presId="urn:microsoft.com/office/officeart/2018/2/layout/IconVerticalSolidList"/>
    <dgm:cxn modelId="{07E29A1B-17C7-1649-9C6D-302269564BE0}" type="presParOf" srcId="{AB9FA44A-024C-407F-9FCB-B361102A9286}" destId="{27FE2645-5D5A-4674-B513-7F29F877D5B9}" srcOrd="5" destOrd="0" presId="urn:microsoft.com/office/officeart/2018/2/layout/IconVerticalSolidList"/>
    <dgm:cxn modelId="{B956563A-8FF7-414E-A396-7BC00E143479}" type="presParOf" srcId="{AB9FA44A-024C-407F-9FCB-B361102A9286}" destId="{A228EED2-EAF0-4458-8E0B-C2CA86A1CD86}" srcOrd="6" destOrd="0" presId="urn:microsoft.com/office/officeart/2018/2/layout/IconVerticalSolidList"/>
    <dgm:cxn modelId="{DC7E9A85-75DF-2C4E-9228-6833AE48A6B9}" type="presParOf" srcId="{A228EED2-EAF0-4458-8E0B-C2CA86A1CD86}" destId="{1BE88774-4472-4628-8DFA-59DAD294C4F6}" srcOrd="0" destOrd="0" presId="urn:microsoft.com/office/officeart/2018/2/layout/IconVerticalSolidList"/>
    <dgm:cxn modelId="{EE19FAAC-75E2-1845-8026-271E6558FA87}" type="presParOf" srcId="{A228EED2-EAF0-4458-8E0B-C2CA86A1CD86}" destId="{C5D72BD7-FAFE-4A56-8A39-037D5C80F497}" srcOrd="1" destOrd="0" presId="urn:microsoft.com/office/officeart/2018/2/layout/IconVerticalSolidList"/>
    <dgm:cxn modelId="{756A1710-5DC1-5F44-8553-8E7D590BC984}" type="presParOf" srcId="{A228EED2-EAF0-4458-8E0B-C2CA86A1CD86}" destId="{EA800375-7ABF-4988-9F9E-9E5BC90BD0B0}" srcOrd="2" destOrd="0" presId="urn:microsoft.com/office/officeart/2018/2/layout/IconVerticalSolidList"/>
    <dgm:cxn modelId="{4D5B212E-B60C-8C48-82E2-C9B9192EDF92}" type="presParOf" srcId="{A228EED2-EAF0-4458-8E0B-C2CA86A1CD86}" destId="{8887ADF8-BE8A-48DF-8315-6DA8E87ED326}" srcOrd="3" destOrd="0" presId="urn:microsoft.com/office/officeart/2018/2/layout/IconVerticalSolidList"/>
    <dgm:cxn modelId="{84655AD1-AF3F-544D-ADC9-057EB1C47A97}" type="presParOf" srcId="{AB9FA44A-024C-407F-9FCB-B361102A9286}" destId="{8CF00B80-554E-4689-9F3F-4A40C1EFCD2C}" srcOrd="7" destOrd="0" presId="urn:microsoft.com/office/officeart/2018/2/layout/IconVerticalSolidList"/>
    <dgm:cxn modelId="{1C0B0285-802B-B240-A60D-B872632E7F60}" type="presParOf" srcId="{AB9FA44A-024C-407F-9FCB-B361102A9286}" destId="{9A08106C-DB9D-48A9-A9B4-4625941CC67B}" srcOrd="8" destOrd="0" presId="urn:microsoft.com/office/officeart/2018/2/layout/IconVerticalSolidList"/>
    <dgm:cxn modelId="{D95B1C8D-D376-D146-934E-784916EB3085}" type="presParOf" srcId="{9A08106C-DB9D-48A9-A9B4-4625941CC67B}" destId="{D9F7CBFA-6BB0-4B16-AB87-43BBAE31F874}" srcOrd="0" destOrd="0" presId="urn:microsoft.com/office/officeart/2018/2/layout/IconVerticalSolidList"/>
    <dgm:cxn modelId="{9CB7ED34-A0E2-5942-A2CF-F226C21517B6}" type="presParOf" srcId="{9A08106C-DB9D-48A9-A9B4-4625941CC67B}" destId="{7421474F-C907-4E24-B5B4-32ABE796BFEE}" srcOrd="1" destOrd="0" presId="urn:microsoft.com/office/officeart/2018/2/layout/IconVerticalSolidList"/>
    <dgm:cxn modelId="{403D0749-CCC1-1141-A55B-BF4212B4E631}" type="presParOf" srcId="{9A08106C-DB9D-48A9-A9B4-4625941CC67B}" destId="{E44E40AB-949F-45EF-B6C5-340CE8FB596F}" srcOrd="2" destOrd="0" presId="urn:microsoft.com/office/officeart/2018/2/layout/IconVerticalSolidList"/>
    <dgm:cxn modelId="{92C6E8DE-073B-574D-84CB-651995EA83A7}" type="presParOf" srcId="{9A08106C-DB9D-48A9-A9B4-4625941CC67B}" destId="{55F5D852-0E84-4882-9CFD-E7376243B624}" srcOrd="3" destOrd="0" presId="urn:microsoft.com/office/officeart/2018/2/layout/IconVerticalSolidList"/>
    <dgm:cxn modelId="{D1D54827-1C53-D744-8F23-0257105B58E6}" type="presParOf" srcId="{AB9FA44A-024C-407F-9FCB-B361102A9286}" destId="{5C4157AB-0D00-4779-BF13-7E50D3915B07}" srcOrd="9" destOrd="0" presId="urn:microsoft.com/office/officeart/2018/2/layout/IconVerticalSolidList"/>
    <dgm:cxn modelId="{336F2BB1-C825-7943-885C-086FD7B73B43}" type="presParOf" srcId="{AB9FA44A-024C-407F-9FCB-B361102A9286}" destId="{5C976AD8-9B9A-46A7-981E-29408BD9198E}" srcOrd="10" destOrd="0" presId="urn:microsoft.com/office/officeart/2018/2/layout/IconVerticalSolidList"/>
    <dgm:cxn modelId="{A54CE2A3-7C24-AF44-8648-76987C1100C4}" type="presParOf" srcId="{5C976AD8-9B9A-46A7-981E-29408BD9198E}" destId="{19D3D4B1-CC6A-4464-B54B-C7A0801B8975}" srcOrd="0" destOrd="0" presId="urn:microsoft.com/office/officeart/2018/2/layout/IconVerticalSolidList"/>
    <dgm:cxn modelId="{DA35DF62-5830-9C44-AB9B-4916B320C45E}" type="presParOf" srcId="{5C976AD8-9B9A-46A7-981E-29408BD9198E}" destId="{2EA7FE4C-6F42-4DA1-AD67-0D5A2CBC2BD0}" srcOrd="1" destOrd="0" presId="urn:microsoft.com/office/officeart/2018/2/layout/IconVerticalSolidList"/>
    <dgm:cxn modelId="{367CEBF8-2616-8D4C-9E22-A3CDAB61DD55}" type="presParOf" srcId="{5C976AD8-9B9A-46A7-981E-29408BD9198E}" destId="{E7E36E97-CE35-4D4D-8985-6723668703E4}" srcOrd="2" destOrd="0" presId="urn:microsoft.com/office/officeart/2018/2/layout/IconVerticalSolidList"/>
    <dgm:cxn modelId="{9AF564CF-CE77-8440-A1B5-973B6B32A2BE}" type="presParOf" srcId="{5C976AD8-9B9A-46A7-981E-29408BD9198E}" destId="{C796A73E-E131-4B6A-9147-A43F55751DE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404437A-3DD0-4E04-8E2A-B8B9ECC2BFD0}" type="doc">
      <dgm:prSet loTypeId="urn:microsoft.com/office/officeart/2018/2/layout/IconVerticalSolidList" loCatId="icon" qsTypeId="urn:microsoft.com/office/officeart/2005/8/quickstyle/simple1#16" qsCatId="simple" csTypeId="urn:microsoft.com/office/officeart/2018/5/colors/Iconchunking_neutralicontext_colorful1" csCatId="colorful" phldr="1"/>
      <dgm:spPr/>
      <dgm:t>
        <a:bodyPr/>
        <a:lstStyle/>
        <a:p>
          <a:endParaRPr lang="en-US"/>
        </a:p>
      </dgm:t>
    </dgm:pt>
    <dgm:pt modelId="{48B39358-3899-42E3-9FB1-AE02A6B301D0}">
      <dgm:prSet custT="1"/>
      <dgm:spPr/>
      <dgm:t>
        <a:bodyPr/>
        <a:lstStyle/>
        <a:p>
          <a:pPr algn="just"/>
          <a:r>
            <a:rPr lang="en-GB" sz="2000" dirty="0">
              <a:latin typeface="Arial" panose="020B0604020202020204" pitchFamily="34" charset="0"/>
              <a:cs typeface="Arial" panose="020B0604020202020204" pitchFamily="34" charset="0"/>
            </a:rPr>
            <a:t>The Voluntary Partnership Agreement (VPA) with the EU is changing to a Forest Partnership.</a:t>
          </a:r>
          <a:endParaRPr lang="en-US" sz="2000" dirty="0">
            <a:latin typeface="Arial" panose="020B0604020202020204" pitchFamily="34" charset="0"/>
            <a:cs typeface="Arial" panose="020B0604020202020204" pitchFamily="34" charset="0"/>
          </a:endParaRPr>
        </a:p>
      </dgm:t>
    </dgm:pt>
    <dgm:pt modelId="{8B89DB6E-C2A7-4BCC-94B9-E8A84AB93334}" type="parTrans" cxnId="{FFFB13AC-93DE-4A8F-88E6-86968C768F30}">
      <dgm:prSet/>
      <dgm:spPr/>
      <dgm:t>
        <a:bodyPr/>
        <a:lstStyle/>
        <a:p>
          <a:endParaRPr lang="en-US"/>
        </a:p>
      </dgm:t>
    </dgm:pt>
    <dgm:pt modelId="{77215D9D-A34B-40C2-855E-E76339232FEC}" type="sibTrans" cxnId="{FFFB13AC-93DE-4A8F-88E6-86968C768F30}">
      <dgm:prSet/>
      <dgm:spPr/>
      <dgm:t>
        <a:bodyPr/>
        <a:lstStyle/>
        <a:p>
          <a:endParaRPr lang="en-US"/>
        </a:p>
      </dgm:t>
    </dgm:pt>
    <dgm:pt modelId="{220AAAF0-3762-450A-8747-95B1500C4B04}">
      <dgm:prSet custT="1"/>
      <dgm:spPr/>
      <dgm:t>
        <a:bodyPr/>
        <a:lstStyle/>
        <a:p>
          <a:r>
            <a:rPr lang="en-GB" sz="2000" dirty="0">
              <a:latin typeface="Arial" panose="020B0604020202020204" pitchFamily="34" charset="0"/>
              <a:cs typeface="Arial" panose="020B0604020202020204" pitchFamily="34" charset="0"/>
            </a:rPr>
            <a:t>International donors are cutting budgets and re-prioritising</a:t>
          </a:r>
          <a:r>
            <a:rPr lang="en-GB" sz="2200" dirty="0"/>
            <a:t>.</a:t>
          </a:r>
          <a:endParaRPr lang="en-US" sz="2200" dirty="0"/>
        </a:p>
      </dgm:t>
    </dgm:pt>
    <dgm:pt modelId="{08A0FC53-BF8F-45E9-9A50-60B7738F2CCF}" type="parTrans" cxnId="{E6B09106-8C14-49DA-A1E0-402EF37ED436}">
      <dgm:prSet/>
      <dgm:spPr/>
      <dgm:t>
        <a:bodyPr/>
        <a:lstStyle/>
        <a:p>
          <a:endParaRPr lang="en-US"/>
        </a:p>
      </dgm:t>
    </dgm:pt>
    <dgm:pt modelId="{CB1DBFCF-8C00-40B2-A305-6699DBBFBE7F}" type="sibTrans" cxnId="{E6B09106-8C14-49DA-A1E0-402EF37ED436}">
      <dgm:prSet/>
      <dgm:spPr/>
      <dgm:t>
        <a:bodyPr/>
        <a:lstStyle/>
        <a:p>
          <a:endParaRPr lang="en-US"/>
        </a:p>
      </dgm:t>
    </dgm:pt>
    <dgm:pt modelId="{7301768F-3ECF-4302-AFF8-DFF3C3339098}">
      <dgm:prSet custT="1"/>
      <dgm:spPr/>
      <dgm:t>
        <a:bodyPr/>
        <a:lstStyle/>
        <a:p>
          <a:pPr algn="just"/>
          <a:r>
            <a:rPr lang="en-GB" sz="2000" dirty="0"/>
            <a:t>Communities are increasingly important stakeholders, as their ownership and rights become formalized</a:t>
          </a:r>
          <a:r>
            <a:rPr lang="en-GB" sz="2200" dirty="0"/>
            <a:t>.</a:t>
          </a:r>
          <a:endParaRPr lang="en-US" sz="2200" dirty="0"/>
        </a:p>
      </dgm:t>
    </dgm:pt>
    <dgm:pt modelId="{8E168F64-A629-42A5-9055-4C6491815C52}" type="parTrans" cxnId="{36A25301-555B-4F9F-8F34-867FD98EB1ED}">
      <dgm:prSet/>
      <dgm:spPr/>
      <dgm:t>
        <a:bodyPr/>
        <a:lstStyle/>
        <a:p>
          <a:endParaRPr lang="en-US"/>
        </a:p>
      </dgm:t>
    </dgm:pt>
    <dgm:pt modelId="{A1276EA9-A5F2-47DD-8E5C-F45B5A206FA4}" type="sibTrans" cxnId="{36A25301-555B-4F9F-8F34-867FD98EB1ED}">
      <dgm:prSet/>
      <dgm:spPr/>
      <dgm:t>
        <a:bodyPr/>
        <a:lstStyle/>
        <a:p>
          <a:endParaRPr lang="en-US"/>
        </a:p>
      </dgm:t>
    </dgm:pt>
    <dgm:pt modelId="{2984F29D-677F-43B2-97B4-45971CD90A80}">
      <dgm:prSet custT="1"/>
      <dgm:spPr/>
      <dgm:t>
        <a:bodyPr/>
        <a:lstStyle/>
        <a:p>
          <a:pPr algn="just"/>
          <a:r>
            <a:rPr lang="en-GB" sz="2000" dirty="0"/>
            <a:t>New partnerships are required to commercialised carbon and other non-timber forest products at scale.</a:t>
          </a:r>
          <a:endParaRPr lang="en-US" sz="2000" dirty="0"/>
        </a:p>
      </dgm:t>
    </dgm:pt>
    <dgm:pt modelId="{4BADCC50-67B5-41AE-84E2-50487EE6CABC}" type="parTrans" cxnId="{83F2EE9D-2A31-4B95-9E88-223E2C8EF035}">
      <dgm:prSet/>
      <dgm:spPr/>
      <dgm:t>
        <a:bodyPr/>
        <a:lstStyle/>
        <a:p>
          <a:endParaRPr lang="en-US"/>
        </a:p>
      </dgm:t>
    </dgm:pt>
    <dgm:pt modelId="{DD2F8C0B-B24F-4FAF-91BF-DDC0B54D5C51}" type="sibTrans" cxnId="{83F2EE9D-2A31-4B95-9E88-223E2C8EF035}">
      <dgm:prSet/>
      <dgm:spPr/>
      <dgm:t>
        <a:bodyPr/>
        <a:lstStyle/>
        <a:p>
          <a:endParaRPr lang="en-US"/>
        </a:p>
      </dgm:t>
    </dgm:pt>
    <dgm:pt modelId="{44CB7D39-A6FF-41DD-B51B-F2CE64BDDC07}" type="pres">
      <dgm:prSet presAssocID="{7404437A-3DD0-4E04-8E2A-B8B9ECC2BFD0}" presName="root" presStyleCnt="0">
        <dgm:presLayoutVars>
          <dgm:dir/>
          <dgm:resizeHandles val="exact"/>
        </dgm:presLayoutVars>
      </dgm:prSet>
      <dgm:spPr/>
    </dgm:pt>
    <dgm:pt modelId="{0A75FFB8-D17E-438B-B60A-B3C580128002}" type="pres">
      <dgm:prSet presAssocID="{48B39358-3899-42E3-9FB1-AE02A6B301D0}" presName="compNode" presStyleCnt="0"/>
      <dgm:spPr/>
    </dgm:pt>
    <dgm:pt modelId="{B5038B45-B5AA-49E9-8CB0-775CD48C4E27}" type="pres">
      <dgm:prSet presAssocID="{48B39358-3899-42E3-9FB1-AE02A6B301D0}" presName="bgRect" presStyleLbl="bgShp" presStyleIdx="0" presStyleCnt="4"/>
      <dgm:spPr/>
    </dgm:pt>
    <dgm:pt modelId="{71066A49-EA90-4C22-AEC3-BDA5AA02FF42}" type="pres">
      <dgm:prSet presAssocID="{48B39358-3899-42E3-9FB1-AE02A6B301D0}"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9DB99797-1495-4775-B7E1-6A61A6CCC9C6}" type="pres">
      <dgm:prSet presAssocID="{48B39358-3899-42E3-9FB1-AE02A6B301D0}" presName="spaceRect" presStyleCnt="0"/>
      <dgm:spPr/>
    </dgm:pt>
    <dgm:pt modelId="{B8C59168-00FF-4C81-BB9F-48186753E36E}" type="pres">
      <dgm:prSet presAssocID="{48B39358-3899-42E3-9FB1-AE02A6B301D0}" presName="parTx" presStyleLbl="revTx" presStyleIdx="0" presStyleCnt="4">
        <dgm:presLayoutVars>
          <dgm:chMax val="0"/>
          <dgm:chPref val="0"/>
        </dgm:presLayoutVars>
      </dgm:prSet>
      <dgm:spPr/>
    </dgm:pt>
    <dgm:pt modelId="{7C9224AB-F2B5-4AA5-AAEB-F80E64508BB7}" type="pres">
      <dgm:prSet presAssocID="{77215D9D-A34B-40C2-855E-E76339232FEC}" presName="sibTrans" presStyleCnt="0"/>
      <dgm:spPr/>
    </dgm:pt>
    <dgm:pt modelId="{6E1A62C2-233E-4F17-ABE0-D17E1D1EC452}" type="pres">
      <dgm:prSet presAssocID="{220AAAF0-3762-450A-8747-95B1500C4B04}" presName="compNode" presStyleCnt="0"/>
      <dgm:spPr/>
    </dgm:pt>
    <dgm:pt modelId="{CC6A8D92-BB7C-4471-AE80-24A91E5E90B1}" type="pres">
      <dgm:prSet presAssocID="{220AAAF0-3762-450A-8747-95B1500C4B04}" presName="bgRect" presStyleLbl="bgShp" presStyleIdx="1" presStyleCnt="4"/>
      <dgm:spPr/>
    </dgm:pt>
    <dgm:pt modelId="{F6F00651-A050-409A-8D9E-106CC207D3EF}" type="pres">
      <dgm:prSet presAssocID="{220AAAF0-3762-450A-8747-95B1500C4B0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B632D00F-962F-412D-8B54-8266F0CFBFF7}" type="pres">
      <dgm:prSet presAssocID="{220AAAF0-3762-450A-8747-95B1500C4B04}" presName="spaceRect" presStyleCnt="0"/>
      <dgm:spPr/>
    </dgm:pt>
    <dgm:pt modelId="{BF25E6FE-F4DE-4188-9227-A9A8560C2C21}" type="pres">
      <dgm:prSet presAssocID="{220AAAF0-3762-450A-8747-95B1500C4B04}" presName="parTx" presStyleLbl="revTx" presStyleIdx="1" presStyleCnt="4">
        <dgm:presLayoutVars>
          <dgm:chMax val="0"/>
          <dgm:chPref val="0"/>
        </dgm:presLayoutVars>
      </dgm:prSet>
      <dgm:spPr/>
    </dgm:pt>
    <dgm:pt modelId="{2B940D2F-09EC-4D50-904D-FCA3C42A7644}" type="pres">
      <dgm:prSet presAssocID="{CB1DBFCF-8C00-40B2-A305-6699DBBFBE7F}" presName="sibTrans" presStyleCnt="0"/>
      <dgm:spPr/>
    </dgm:pt>
    <dgm:pt modelId="{BC86FBB0-5289-44B1-B907-A3F280781ED4}" type="pres">
      <dgm:prSet presAssocID="{7301768F-3ECF-4302-AFF8-DFF3C3339098}" presName="compNode" presStyleCnt="0"/>
      <dgm:spPr/>
    </dgm:pt>
    <dgm:pt modelId="{82823006-7AAC-4FCB-9ED6-A8B0C745D394}" type="pres">
      <dgm:prSet presAssocID="{7301768F-3ECF-4302-AFF8-DFF3C3339098}" presName="bgRect" presStyleLbl="bgShp" presStyleIdx="2" presStyleCnt="4"/>
      <dgm:spPr/>
    </dgm:pt>
    <dgm:pt modelId="{C2D55B35-2EF2-4770-A1C6-7DB5F197F461}" type="pres">
      <dgm:prSet presAssocID="{7301768F-3ECF-4302-AFF8-DFF3C333909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pt>
    <dgm:pt modelId="{AD6B3FC4-E62F-48B5-B552-C301216BB145}" type="pres">
      <dgm:prSet presAssocID="{7301768F-3ECF-4302-AFF8-DFF3C3339098}" presName="spaceRect" presStyleCnt="0"/>
      <dgm:spPr/>
    </dgm:pt>
    <dgm:pt modelId="{46ADB963-BD39-483A-987C-464698C687BD}" type="pres">
      <dgm:prSet presAssocID="{7301768F-3ECF-4302-AFF8-DFF3C3339098}" presName="parTx" presStyleLbl="revTx" presStyleIdx="2" presStyleCnt="4">
        <dgm:presLayoutVars>
          <dgm:chMax val="0"/>
          <dgm:chPref val="0"/>
        </dgm:presLayoutVars>
      </dgm:prSet>
      <dgm:spPr/>
    </dgm:pt>
    <dgm:pt modelId="{DBD0F250-48EA-4A4A-B043-F5001A9C99F9}" type="pres">
      <dgm:prSet presAssocID="{A1276EA9-A5F2-47DD-8E5C-F45B5A206FA4}" presName="sibTrans" presStyleCnt="0"/>
      <dgm:spPr/>
    </dgm:pt>
    <dgm:pt modelId="{0CC3634D-2C3F-478C-B67F-4F2D30CC42BE}" type="pres">
      <dgm:prSet presAssocID="{2984F29D-677F-43B2-97B4-45971CD90A80}" presName="compNode" presStyleCnt="0"/>
      <dgm:spPr/>
    </dgm:pt>
    <dgm:pt modelId="{F6FA9CDF-2949-4DFB-B284-5B83333925A5}" type="pres">
      <dgm:prSet presAssocID="{2984F29D-677F-43B2-97B4-45971CD90A80}" presName="bgRect" presStyleLbl="bgShp" presStyleIdx="3" presStyleCnt="4"/>
      <dgm:spPr/>
    </dgm:pt>
    <dgm:pt modelId="{023FA1F3-5CCA-463D-9AED-EBCB4C0DCA34}" type="pres">
      <dgm:prSet presAssocID="{2984F29D-677F-43B2-97B4-45971CD90A8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pt>
    <dgm:pt modelId="{08F73499-FDA4-46F5-87D6-BBCA91786BCC}" type="pres">
      <dgm:prSet presAssocID="{2984F29D-677F-43B2-97B4-45971CD90A80}" presName="spaceRect" presStyleCnt="0"/>
      <dgm:spPr/>
    </dgm:pt>
    <dgm:pt modelId="{54E6A4FC-081C-426D-A267-116D7471B98B}" type="pres">
      <dgm:prSet presAssocID="{2984F29D-677F-43B2-97B4-45971CD90A80}" presName="parTx" presStyleLbl="revTx" presStyleIdx="3" presStyleCnt="4">
        <dgm:presLayoutVars>
          <dgm:chMax val="0"/>
          <dgm:chPref val="0"/>
        </dgm:presLayoutVars>
      </dgm:prSet>
      <dgm:spPr/>
    </dgm:pt>
  </dgm:ptLst>
  <dgm:cxnLst>
    <dgm:cxn modelId="{36A25301-555B-4F9F-8F34-867FD98EB1ED}" srcId="{7404437A-3DD0-4E04-8E2A-B8B9ECC2BFD0}" destId="{7301768F-3ECF-4302-AFF8-DFF3C3339098}" srcOrd="2" destOrd="0" parTransId="{8E168F64-A629-42A5-9055-4C6491815C52}" sibTransId="{A1276EA9-A5F2-47DD-8E5C-F45B5A206FA4}"/>
    <dgm:cxn modelId="{E6B09106-8C14-49DA-A1E0-402EF37ED436}" srcId="{7404437A-3DD0-4E04-8E2A-B8B9ECC2BFD0}" destId="{220AAAF0-3762-450A-8747-95B1500C4B04}" srcOrd="1" destOrd="0" parTransId="{08A0FC53-BF8F-45E9-9A50-60B7738F2CCF}" sibTransId="{CB1DBFCF-8C00-40B2-A305-6699DBBFBE7F}"/>
    <dgm:cxn modelId="{3594740F-6BD4-4A8E-979D-B963B4DA97A6}" type="presOf" srcId="{220AAAF0-3762-450A-8747-95B1500C4B04}" destId="{BF25E6FE-F4DE-4188-9227-A9A8560C2C21}" srcOrd="0" destOrd="0" presId="urn:microsoft.com/office/officeart/2018/2/layout/IconVerticalSolidList"/>
    <dgm:cxn modelId="{0D4FD650-6924-4240-845E-B9B0DDD7977A}" type="presOf" srcId="{7404437A-3DD0-4E04-8E2A-B8B9ECC2BFD0}" destId="{44CB7D39-A6FF-41DD-B51B-F2CE64BDDC07}" srcOrd="0" destOrd="0" presId="urn:microsoft.com/office/officeart/2018/2/layout/IconVerticalSolidList"/>
    <dgm:cxn modelId="{EC01F251-80CC-4D4E-9AED-10EF02FA278D}" type="presOf" srcId="{48B39358-3899-42E3-9FB1-AE02A6B301D0}" destId="{B8C59168-00FF-4C81-BB9F-48186753E36E}" srcOrd="0" destOrd="0" presId="urn:microsoft.com/office/officeart/2018/2/layout/IconVerticalSolidList"/>
    <dgm:cxn modelId="{83F2EE9D-2A31-4B95-9E88-223E2C8EF035}" srcId="{7404437A-3DD0-4E04-8E2A-B8B9ECC2BFD0}" destId="{2984F29D-677F-43B2-97B4-45971CD90A80}" srcOrd="3" destOrd="0" parTransId="{4BADCC50-67B5-41AE-84E2-50487EE6CABC}" sibTransId="{DD2F8C0B-B24F-4FAF-91BF-DDC0B54D5C51}"/>
    <dgm:cxn modelId="{FFFB13AC-93DE-4A8F-88E6-86968C768F30}" srcId="{7404437A-3DD0-4E04-8E2A-B8B9ECC2BFD0}" destId="{48B39358-3899-42E3-9FB1-AE02A6B301D0}" srcOrd="0" destOrd="0" parTransId="{8B89DB6E-C2A7-4BCC-94B9-E8A84AB93334}" sibTransId="{77215D9D-A34B-40C2-855E-E76339232FEC}"/>
    <dgm:cxn modelId="{9E485EDA-2C57-48E3-B9B3-0BB468142595}" type="presOf" srcId="{7301768F-3ECF-4302-AFF8-DFF3C3339098}" destId="{46ADB963-BD39-483A-987C-464698C687BD}" srcOrd="0" destOrd="0" presId="urn:microsoft.com/office/officeart/2018/2/layout/IconVerticalSolidList"/>
    <dgm:cxn modelId="{B882D0EE-6640-4412-BDF7-5D2F4408A9F5}" type="presOf" srcId="{2984F29D-677F-43B2-97B4-45971CD90A80}" destId="{54E6A4FC-081C-426D-A267-116D7471B98B}" srcOrd="0" destOrd="0" presId="urn:microsoft.com/office/officeart/2018/2/layout/IconVerticalSolidList"/>
    <dgm:cxn modelId="{A3B630B7-98EB-4345-A612-2F8E61C4F81B}" type="presParOf" srcId="{44CB7D39-A6FF-41DD-B51B-F2CE64BDDC07}" destId="{0A75FFB8-D17E-438B-B60A-B3C580128002}" srcOrd="0" destOrd="0" presId="urn:microsoft.com/office/officeart/2018/2/layout/IconVerticalSolidList"/>
    <dgm:cxn modelId="{A88ABD06-8628-4E8A-A2FA-67D55189C847}" type="presParOf" srcId="{0A75FFB8-D17E-438B-B60A-B3C580128002}" destId="{B5038B45-B5AA-49E9-8CB0-775CD48C4E27}" srcOrd="0" destOrd="0" presId="urn:microsoft.com/office/officeart/2018/2/layout/IconVerticalSolidList"/>
    <dgm:cxn modelId="{EC7A897B-467E-4C06-9A74-C5DC50D925E6}" type="presParOf" srcId="{0A75FFB8-D17E-438B-B60A-B3C580128002}" destId="{71066A49-EA90-4C22-AEC3-BDA5AA02FF42}" srcOrd="1" destOrd="0" presId="urn:microsoft.com/office/officeart/2018/2/layout/IconVerticalSolidList"/>
    <dgm:cxn modelId="{410E4752-3978-43E3-8E35-AACD6EC910F9}" type="presParOf" srcId="{0A75FFB8-D17E-438B-B60A-B3C580128002}" destId="{9DB99797-1495-4775-B7E1-6A61A6CCC9C6}" srcOrd="2" destOrd="0" presId="urn:microsoft.com/office/officeart/2018/2/layout/IconVerticalSolidList"/>
    <dgm:cxn modelId="{A5632A7E-286F-472D-8F8B-67DFBB202D94}" type="presParOf" srcId="{0A75FFB8-D17E-438B-B60A-B3C580128002}" destId="{B8C59168-00FF-4C81-BB9F-48186753E36E}" srcOrd="3" destOrd="0" presId="urn:microsoft.com/office/officeart/2018/2/layout/IconVerticalSolidList"/>
    <dgm:cxn modelId="{207C22BC-D824-4929-8653-B081DA0D4AE2}" type="presParOf" srcId="{44CB7D39-A6FF-41DD-B51B-F2CE64BDDC07}" destId="{7C9224AB-F2B5-4AA5-AAEB-F80E64508BB7}" srcOrd="1" destOrd="0" presId="urn:microsoft.com/office/officeart/2018/2/layout/IconVerticalSolidList"/>
    <dgm:cxn modelId="{94A798ED-C4EA-4E5E-91FC-62FC05E3F3C6}" type="presParOf" srcId="{44CB7D39-A6FF-41DD-B51B-F2CE64BDDC07}" destId="{6E1A62C2-233E-4F17-ABE0-D17E1D1EC452}" srcOrd="2" destOrd="0" presId="urn:microsoft.com/office/officeart/2018/2/layout/IconVerticalSolidList"/>
    <dgm:cxn modelId="{9E8E2DD4-D3CC-4ED7-8028-D64755ECCF5E}" type="presParOf" srcId="{6E1A62C2-233E-4F17-ABE0-D17E1D1EC452}" destId="{CC6A8D92-BB7C-4471-AE80-24A91E5E90B1}" srcOrd="0" destOrd="0" presId="urn:microsoft.com/office/officeart/2018/2/layout/IconVerticalSolidList"/>
    <dgm:cxn modelId="{591C6231-C519-4CB6-994C-C99B356AAE0B}" type="presParOf" srcId="{6E1A62C2-233E-4F17-ABE0-D17E1D1EC452}" destId="{F6F00651-A050-409A-8D9E-106CC207D3EF}" srcOrd="1" destOrd="0" presId="urn:microsoft.com/office/officeart/2018/2/layout/IconVerticalSolidList"/>
    <dgm:cxn modelId="{442AFE1A-E1FA-471C-8105-3D97D30963CD}" type="presParOf" srcId="{6E1A62C2-233E-4F17-ABE0-D17E1D1EC452}" destId="{B632D00F-962F-412D-8B54-8266F0CFBFF7}" srcOrd="2" destOrd="0" presId="urn:microsoft.com/office/officeart/2018/2/layout/IconVerticalSolidList"/>
    <dgm:cxn modelId="{B0BCA6F3-5CBE-47D9-9322-A64703A9FA4F}" type="presParOf" srcId="{6E1A62C2-233E-4F17-ABE0-D17E1D1EC452}" destId="{BF25E6FE-F4DE-4188-9227-A9A8560C2C21}" srcOrd="3" destOrd="0" presId="urn:microsoft.com/office/officeart/2018/2/layout/IconVerticalSolidList"/>
    <dgm:cxn modelId="{1AA05BF2-83A6-4E3A-8152-7A70D79633B2}" type="presParOf" srcId="{44CB7D39-A6FF-41DD-B51B-F2CE64BDDC07}" destId="{2B940D2F-09EC-4D50-904D-FCA3C42A7644}" srcOrd="3" destOrd="0" presId="urn:microsoft.com/office/officeart/2018/2/layout/IconVerticalSolidList"/>
    <dgm:cxn modelId="{BF5D4F30-FCBF-4F45-801D-0D628A7ED2DB}" type="presParOf" srcId="{44CB7D39-A6FF-41DD-B51B-F2CE64BDDC07}" destId="{BC86FBB0-5289-44B1-B907-A3F280781ED4}" srcOrd="4" destOrd="0" presId="urn:microsoft.com/office/officeart/2018/2/layout/IconVerticalSolidList"/>
    <dgm:cxn modelId="{7827F54D-B757-4C2B-BE76-1BFE39EECF3B}" type="presParOf" srcId="{BC86FBB0-5289-44B1-B907-A3F280781ED4}" destId="{82823006-7AAC-4FCB-9ED6-A8B0C745D394}" srcOrd="0" destOrd="0" presId="urn:microsoft.com/office/officeart/2018/2/layout/IconVerticalSolidList"/>
    <dgm:cxn modelId="{EF09DE5F-4BA7-4494-8385-80BE425AF75A}" type="presParOf" srcId="{BC86FBB0-5289-44B1-B907-A3F280781ED4}" destId="{C2D55B35-2EF2-4770-A1C6-7DB5F197F461}" srcOrd="1" destOrd="0" presId="urn:microsoft.com/office/officeart/2018/2/layout/IconVerticalSolidList"/>
    <dgm:cxn modelId="{541EF749-CDAA-4FE6-8127-0C98E515DF90}" type="presParOf" srcId="{BC86FBB0-5289-44B1-B907-A3F280781ED4}" destId="{AD6B3FC4-E62F-48B5-B552-C301216BB145}" srcOrd="2" destOrd="0" presId="urn:microsoft.com/office/officeart/2018/2/layout/IconVerticalSolidList"/>
    <dgm:cxn modelId="{4AE0BD3C-901C-4178-8947-FA7E0E3337D3}" type="presParOf" srcId="{BC86FBB0-5289-44B1-B907-A3F280781ED4}" destId="{46ADB963-BD39-483A-987C-464698C687BD}" srcOrd="3" destOrd="0" presId="urn:microsoft.com/office/officeart/2018/2/layout/IconVerticalSolidList"/>
    <dgm:cxn modelId="{693F3491-D026-4707-BDF7-F793EF13EAC0}" type="presParOf" srcId="{44CB7D39-A6FF-41DD-B51B-F2CE64BDDC07}" destId="{DBD0F250-48EA-4A4A-B043-F5001A9C99F9}" srcOrd="5" destOrd="0" presId="urn:microsoft.com/office/officeart/2018/2/layout/IconVerticalSolidList"/>
    <dgm:cxn modelId="{5CD1E00B-3006-485A-9D81-D8746FE5DA24}" type="presParOf" srcId="{44CB7D39-A6FF-41DD-B51B-F2CE64BDDC07}" destId="{0CC3634D-2C3F-478C-B67F-4F2D30CC42BE}" srcOrd="6" destOrd="0" presId="urn:microsoft.com/office/officeart/2018/2/layout/IconVerticalSolidList"/>
    <dgm:cxn modelId="{3F0BF49B-A04F-432A-8173-CC8E5393B869}" type="presParOf" srcId="{0CC3634D-2C3F-478C-B67F-4F2D30CC42BE}" destId="{F6FA9CDF-2949-4DFB-B284-5B83333925A5}" srcOrd="0" destOrd="0" presId="urn:microsoft.com/office/officeart/2018/2/layout/IconVerticalSolidList"/>
    <dgm:cxn modelId="{08B496F6-89FE-4306-BC01-969CD437A251}" type="presParOf" srcId="{0CC3634D-2C3F-478C-B67F-4F2D30CC42BE}" destId="{023FA1F3-5CCA-463D-9AED-EBCB4C0DCA34}" srcOrd="1" destOrd="0" presId="urn:microsoft.com/office/officeart/2018/2/layout/IconVerticalSolidList"/>
    <dgm:cxn modelId="{03682F1E-4AE9-4386-8095-9C9FD2212D97}" type="presParOf" srcId="{0CC3634D-2C3F-478C-B67F-4F2D30CC42BE}" destId="{08F73499-FDA4-46F5-87D6-BBCA91786BCC}" srcOrd="2" destOrd="0" presId="urn:microsoft.com/office/officeart/2018/2/layout/IconVerticalSolidList"/>
    <dgm:cxn modelId="{6BB36089-F0D4-46A9-B5FC-0FDE9B9A6946}" type="presParOf" srcId="{0CC3634D-2C3F-478C-B67F-4F2D30CC42BE}" destId="{54E6A4FC-081C-426D-A267-116D7471B98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B4B447A-FB35-434F-9D9A-E069A07C246B}" type="doc">
      <dgm:prSet loTypeId="urn:microsoft.com/office/officeart/2005/8/layout/list1#1" loCatId="list" qsTypeId="urn:microsoft.com/office/officeart/2005/8/quickstyle/simple1#17" qsCatId="simple" csTypeId="urn:microsoft.com/office/officeart/2005/8/colors/accent0_3#4" csCatId="mainScheme" phldr="1"/>
      <dgm:spPr/>
      <dgm:t>
        <a:bodyPr/>
        <a:lstStyle/>
        <a:p>
          <a:endParaRPr lang="en-US"/>
        </a:p>
      </dgm:t>
    </dgm:pt>
    <dgm:pt modelId="{442287B9-3F9C-4141-956A-7800307F22BA}">
      <dgm:prSet custT="1"/>
      <dgm:spPr/>
      <dgm:t>
        <a:bodyPr/>
        <a:lstStyle/>
        <a:p>
          <a:r>
            <a:rPr lang="en-US" sz="2400" b="1" i="0" baseline="0" dirty="0"/>
            <a:t>Key Activities:</a:t>
          </a:r>
          <a:endParaRPr lang="en-US" sz="2400" dirty="0"/>
        </a:p>
      </dgm:t>
    </dgm:pt>
    <dgm:pt modelId="{AAD20DDD-F47F-427F-B7E9-89A19ABFD565}" type="parTrans" cxnId="{E23B310F-F9C4-4C58-AD37-D6C515DA334B}">
      <dgm:prSet/>
      <dgm:spPr/>
      <dgm:t>
        <a:bodyPr/>
        <a:lstStyle/>
        <a:p>
          <a:endParaRPr lang="en-US"/>
        </a:p>
      </dgm:t>
    </dgm:pt>
    <dgm:pt modelId="{3339A679-2AE0-4F36-8F53-37C2F5FCB971}" type="sibTrans" cxnId="{E23B310F-F9C4-4C58-AD37-D6C515DA334B}">
      <dgm:prSet/>
      <dgm:spPr/>
      <dgm:t>
        <a:bodyPr/>
        <a:lstStyle/>
        <a:p>
          <a:endParaRPr lang="en-US"/>
        </a:p>
      </dgm:t>
    </dgm:pt>
    <dgm:pt modelId="{1DA0E004-A545-4319-9A0D-92529A7C15A1}">
      <dgm:prSet custT="1"/>
      <dgm:spPr/>
      <dgm:t>
        <a:bodyPr/>
        <a:lstStyle/>
        <a:p>
          <a:pPr algn="just">
            <a:buFont typeface="Wingdings" panose="05000000000000000000" pitchFamily="2" charset="2"/>
            <a:buChar char="Ø"/>
          </a:pPr>
          <a:endParaRPr lang="en-US" sz="2000" i="0" dirty="0">
            <a:latin typeface="Arial" panose="020B0604020202020204" pitchFamily="34" charset="0"/>
            <a:cs typeface="Arial" panose="020B0604020202020204" pitchFamily="34" charset="0"/>
          </a:endParaRPr>
        </a:p>
      </dgm:t>
    </dgm:pt>
    <dgm:pt modelId="{90E0079A-E8BF-48B5-83B9-961E98F43F1A}" type="parTrans" cxnId="{7C1774BF-5D2D-43CD-BF24-7EFD42E18871}">
      <dgm:prSet/>
      <dgm:spPr/>
      <dgm:t>
        <a:bodyPr/>
        <a:lstStyle/>
        <a:p>
          <a:endParaRPr lang="en-US"/>
        </a:p>
      </dgm:t>
    </dgm:pt>
    <dgm:pt modelId="{6C93E32E-2D35-48E3-B2E1-6B9D2AC4AFAC}" type="sibTrans" cxnId="{7C1774BF-5D2D-43CD-BF24-7EFD42E18871}">
      <dgm:prSet/>
      <dgm:spPr/>
      <dgm:t>
        <a:bodyPr/>
        <a:lstStyle/>
        <a:p>
          <a:endParaRPr lang="en-US"/>
        </a:p>
      </dgm:t>
    </dgm:pt>
    <dgm:pt modelId="{F65CA290-B40A-402E-A965-3221DD5A93A9}">
      <dgm:prSet custT="1"/>
      <dgm:spPr/>
      <dgm:t>
        <a:bodyPr/>
        <a:lstStyle/>
        <a:p>
          <a:pPr algn="just">
            <a:buFont typeface="Wingdings" panose="05000000000000000000" pitchFamily="2" charset="2"/>
            <a:buChar char="Ø"/>
          </a:pPr>
          <a:endParaRPr lang="en-US" sz="2000" i="0" dirty="0">
            <a:latin typeface="Arial" panose="020B0604020202020204" pitchFamily="34" charset="0"/>
            <a:cs typeface="Arial" panose="020B0604020202020204" pitchFamily="34" charset="0"/>
          </a:endParaRPr>
        </a:p>
      </dgm:t>
    </dgm:pt>
    <dgm:pt modelId="{8F114BEA-CFAE-4463-8870-034F3E124074}" type="parTrans" cxnId="{21F86FAA-AE9D-4E0A-B536-D6E6C7ADE241}">
      <dgm:prSet/>
      <dgm:spPr/>
      <dgm:t>
        <a:bodyPr/>
        <a:lstStyle/>
        <a:p>
          <a:endParaRPr lang="en-US"/>
        </a:p>
      </dgm:t>
    </dgm:pt>
    <dgm:pt modelId="{086244E3-9097-47F0-8550-D512465B2FC1}" type="sibTrans" cxnId="{21F86FAA-AE9D-4E0A-B536-D6E6C7ADE241}">
      <dgm:prSet/>
      <dgm:spPr/>
      <dgm:t>
        <a:bodyPr/>
        <a:lstStyle/>
        <a:p>
          <a:endParaRPr lang="en-US"/>
        </a:p>
      </dgm:t>
    </dgm:pt>
    <dgm:pt modelId="{D679247D-70FF-43BD-AA15-6B5DB16F196E}">
      <dgm:prSet custT="1"/>
      <dgm:spPr/>
      <dgm:t>
        <a:bodyPr/>
        <a:lstStyle/>
        <a:p>
          <a:pPr algn="just">
            <a:buFont typeface="Wingdings" panose="05000000000000000000" pitchFamily="2" charset="2"/>
            <a:buChar char="Ø"/>
          </a:pPr>
          <a:r>
            <a:rPr lang="en-US" sz="2000" i="0" dirty="0">
              <a:latin typeface="Arial" panose="020B0604020202020204" pitchFamily="34" charset="0"/>
              <a:cs typeface="Arial" panose="020B0604020202020204" pitchFamily="34" charset="0"/>
            </a:rPr>
            <a:t>Interagency arrangements such as the IMCC, Forest Task Force (an ad hoc arrangement), and other engagement forums that provide a space for interaction and coordination between regulatory agencies on forest matters.</a:t>
          </a:r>
        </a:p>
      </dgm:t>
    </dgm:pt>
    <dgm:pt modelId="{AD88E9B4-CC88-4C40-A8C9-51674F1719D7}" type="parTrans" cxnId="{F0B90161-6A57-479C-9C30-21E1CE3F9C82}">
      <dgm:prSet/>
      <dgm:spPr/>
      <dgm:t>
        <a:bodyPr/>
        <a:lstStyle/>
        <a:p>
          <a:endParaRPr lang="en-US"/>
        </a:p>
      </dgm:t>
    </dgm:pt>
    <dgm:pt modelId="{914C3C28-CC6C-421E-8C28-30B1E6A65ED9}" type="sibTrans" cxnId="{F0B90161-6A57-479C-9C30-21E1CE3F9C82}">
      <dgm:prSet/>
      <dgm:spPr/>
      <dgm:t>
        <a:bodyPr/>
        <a:lstStyle/>
        <a:p>
          <a:endParaRPr lang="en-US"/>
        </a:p>
      </dgm:t>
    </dgm:pt>
    <dgm:pt modelId="{5B939FD3-F945-4C23-9CD2-70B5FEA42613}">
      <dgm:prSet custT="1"/>
      <dgm:spPr/>
      <dgm:t>
        <a:bodyPr/>
        <a:lstStyle/>
        <a:p>
          <a:pPr algn="just">
            <a:buFont typeface="Wingdings" panose="05000000000000000000" pitchFamily="2" charset="2"/>
            <a:buChar char="Ø"/>
          </a:pPr>
          <a:endParaRPr lang="en-US" sz="2000" i="0" dirty="0">
            <a:latin typeface="Arial" panose="020B0604020202020204" pitchFamily="34" charset="0"/>
            <a:cs typeface="Arial" panose="020B0604020202020204" pitchFamily="34" charset="0"/>
          </a:endParaRPr>
        </a:p>
      </dgm:t>
    </dgm:pt>
    <dgm:pt modelId="{28392CF5-96C9-4973-B5F5-FF99093F2175}" type="parTrans" cxnId="{5AD4EC94-2150-4BFB-9824-2F0E513BC588}">
      <dgm:prSet/>
      <dgm:spPr/>
      <dgm:t>
        <a:bodyPr/>
        <a:lstStyle/>
        <a:p>
          <a:endParaRPr lang="en-US"/>
        </a:p>
      </dgm:t>
    </dgm:pt>
    <dgm:pt modelId="{365E0C23-B955-4658-BBA9-655A1C8EB44D}" type="sibTrans" cxnId="{5AD4EC94-2150-4BFB-9824-2F0E513BC588}">
      <dgm:prSet/>
      <dgm:spPr/>
      <dgm:t>
        <a:bodyPr/>
        <a:lstStyle/>
        <a:p>
          <a:endParaRPr lang="en-US"/>
        </a:p>
      </dgm:t>
    </dgm:pt>
    <dgm:pt modelId="{D9496746-6E45-4E6A-825A-A820E23A6A26}">
      <dgm:prSet custT="1"/>
      <dgm:spPr/>
      <dgm:t>
        <a:bodyPr/>
        <a:lstStyle/>
        <a:p>
          <a:pPr algn="just">
            <a:buFont typeface="Wingdings" panose="05000000000000000000" pitchFamily="2" charset="2"/>
            <a:buChar char="Ø"/>
          </a:pPr>
          <a:r>
            <a:rPr lang="en-US" sz="2000" i="0" dirty="0">
              <a:latin typeface="Arial" panose="020B0604020202020204" pitchFamily="34" charset="0"/>
              <a:cs typeface="Arial" panose="020B0604020202020204" pitchFamily="34" charset="0"/>
            </a:rPr>
            <a:t>These agencies include mainly GoL functionaries and include the LRA, MFDP, EPA, MME, LLA, and the MoL.</a:t>
          </a:r>
        </a:p>
      </dgm:t>
    </dgm:pt>
    <dgm:pt modelId="{8F0D9A4A-8E66-410F-BE04-7C7608FCBD93}" type="parTrans" cxnId="{126B342E-C63F-4EC8-BF11-2484237E50A8}">
      <dgm:prSet/>
      <dgm:spPr/>
      <dgm:t>
        <a:bodyPr/>
        <a:lstStyle/>
        <a:p>
          <a:endParaRPr lang="en-US"/>
        </a:p>
      </dgm:t>
    </dgm:pt>
    <dgm:pt modelId="{1B998B3A-520C-4D92-898A-A5103B49CB95}" type="sibTrans" cxnId="{126B342E-C63F-4EC8-BF11-2484237E50A8}">
      <dgm:prSet/>
      <dgm:spPr/>
      <dgm:t>
        <a:bodyPr/>
        <a:lstStyle/>
        <a:p>
          <a:endParaRPr lang="en-US"/>
        </a:p>
      </dgm:t>
    </dgm:pt>
    <dgm:pt modelId="{7D89D1A0-2186-4EEA-B355-BAF47B46C854}">
      <dgm:prSet custT="1"/>
      <dgm:spPr/>
      <dgm:t>
        <a:bodyPr/>
        <a:lstStyle/>
        <a:p>
          <a:pPr algn="just">
            <a:buFont typeface="Wingdings" panose="05000000000000000000" pitchFamily="2" charset="2"/>
            <a:buChar char="Ø"/>
          </a:pPr>
          <a:r>
            <a:rPr lang="en-US" sz="2000" i="0" dirty="0">
              <a:latin typeface="Arial" panose="020B0604020202020204" pitchFamily="34" charset="0"/>
              <a:cs typeface="Arial" panose="020B0604020202020204" pitchFamily="34" charset="0"/>
            </a:rPr>
            <a:t>The FDA’s role as the chief regulator of the forestry sector in Liberia can only be fully achieved by linking up with other key government agencies whose work impacts the forestry sector. </a:t>
          </a:r>
        </a:p>
      </dgm:t>
    </dgm:pt>
    <dgm:pt modelId="{A42E2991-EDC2-4A4C-BC9C-C46959B092D9}" type="parTrans" cxnId="{873666FF-3A94-4FFF-A9D4-76CD35A67129}">
      <dgm:prSet/>
      <dgm:spPr/>
      <dgm:t>
        <a:bodyPr/>
        <a:lstStyle/>
        <a:p>
          <a:endParaRPr lang="en-US"/>
        </a:p>
      </dgm:t>
    </dgm:pt>
    <dgm:pt modelId="{047F1706-98CD-4BE9-8E3F-D6BBFB6E9306}" type="sibTrans" cxnId="{873666FF-3A94-4FFF-A9D4-76CD35A67129}">
      <dgm:prSet/>
      <dgm:spPr/>
      <dgm:t>
        <a:bodyPr/>
        <a:lstStyle/>
        <a:p>
          <a:endParaRPr lang="en-US"/>
        </a:p>
      </dgm:t>
    </dgm:pt>
    <dgm:pt modelId="{115B075D-D427-475B-86B9-780C49AE737E}" type="pres">
      <dgm:prSet presAssocID="{CB4B447A-FB35-434F-9D9A-E069A07C246B}" presName="linear" presStyleCnt="0">
        <dgm:presLayoutVars>
          <dgm:dir/>
          <dgm:animLvl val="lvl"/>
          <dgm:resizeHandles val="exact"/>
        </dgm:presLayoutVars>
      </dgm:prSet>
      <dgm:spPr/>
    </dgm:pt>
    <dgm:pt modelId="{A918D2A5-A269-4976-8240-E5D2F4638EF4}" type="pres">
      <dgm:prSet presAssocID="{442287B9-3F9C-4141-956A-7800307F22BA}" presName="parentLin" presStyleCnt="0"/>
      <dgm:spPr/>
    </dgm:pt>
    <dgm:pt modelId="{FC9FB608-000D-4D99-9391-6BE57BBD6784}" type="pres">
      <dgm:prSet presAssocID="{442287B9-3F9C-4141-956A-7800307F22BA}" presName="parentLeftMargin" presStyleLbl="node1" presStyleIdx="0" presStyleCnt="1"/>
      <dgm:spPr/>
    </dgm:pt>
    <dgm:pt modelId="{3D51AD52-134B-4A26-A0A2-E4F76B019DDD}" type="pres">
      <dgm:prSet presAssocID="{442287B9-3F9C-4141-956A-7800307F22BA}" presName="parentText" presStyleLbl="node1" presStyleIdx="0" presStyleCnt="1">
        <dgm:presLayoutVars>
          <dgm:chMax val="0"/>
          <dgm:bulletEnabled val="1"/>
        </dgm:presLayoutVars>
      </dgm:prSet>
      <dgm:spPr/>
    </dgm:pt>
    <dgm:pt modelId="{0EDF9E0E-5A5F-4D8D-B67E-A186FB387CD5}" type="pres">
      <dgm:prSet presAssocID="{442287B9-3F9C-4141-956A-7800307F22BA}" presName="negativeSpace" presStyleCnt="0"/>
      <dgm:spPr/>
    </dgm:pt>
    <dgm:pt modelId="{AFBA99F2-6FEF-4FEE-9CF8-42CBDD82159D}" type="pres">
      <dgm:prSet presAssocID="{442287B9-3F9C-4141-956A-7800307F22BA}" presName="childText" presStyleLbl="conFgAcc1" presStyleIdx="0" presStyleCnt="1" custScaleY="118834" custLinFactY="4506" custLinFactNeighborX="-5631" custLinFactNeighborY="100000">
        <dgm:presLayoutVars>
          <dgm:bulletEnabled val="1"/>
        </dgm:presLayoutVars>
      </dgm:prSet>
      <dgm:spPr/>
    </dgm:pt>
  </dgm:ptLst>
  <dgm:cxnLst>
    <dgm:cxn modelId="{E23B310F-F9C4-4C58-AD37-D6C515DA334B}" srcId="{CB4B447A-FB35-434F-9D9A-E069A07C246B}" destId="{442287B9-3F9C-4141-956A-7800307F22BA}" srcOrd="0" destOrd="0" parTransId="{AAD20DDD-F47F-427F-B7E9-89A19ABFD565}" sibTransId="{3339A679-2AE0-4F36-8F53-37C2F5FCB971}"/>
    <dgm:cxn modelId="{126B342E-C63F-4EC8-BF11-2484237E50A8}" srcId="{442287B9-3F9C-4141-956A-7800307F22BA}" destId="{D9496746-6E45-4E6A-825A-A820E23A6A26}" srcOrd="4" destOrd="0" parTransId="{8F0D9A4A-8E66-410F-BE04-7C7608FCBD93}" sibTransId="{1B998B3A-520C-4D92-898A-A5103B49CB95}"/>
    <dgm:cxn modelId="{F0B90161-6A57-479C-9C30-21E1CE3F9C82}" srcId="{442287B9-3F9C-4141-956A-7800307F22BA}" destId="{D679247D-70FF-43BD-AA15-6B5DB16F196E}" srcOrd="3" destOrd="0" parTransId="{AD88E9B4-CC88-4C40-A8C9-51674F1719D7}" sibTransId="{914C3C28-CC6C-421E-8C28-30B1E6A65ED9}"/>
    <dgm:cxn modelId="{590B4369-3D6C-4A79-B92F-CD175B508C4E}" type="presOf" srcId="{D9496746-6E45-4E6A-825A-A820E23A6A26}" destId="{AFBA99F2-6FEF-4FEE-9CF8-42CBDD82159D}" srcOrd="0" destOrd="5" presId="urn:microsoft.com/office/officeart/2005/8/layout/list1#1"/>
    <dgm:cxn modelId="{61034D6C-2437-4569-9DDD-FA19D7F0E68D}" type="presOf" srcId="{F65CA290-B40A-402E-A965-3221DD5A93A9}" destId="{AFBA99F2-6FEF-4FEE-9CF8-42CBDD82159D}" srcOrd="0" destOrd="2" presId="urn:microsoft.com/office/officeart/2005/8/layout/list1#1"/>
    <dgm:cxn modelId="{DE327F6C-E3F0-4ADA-8052-94E09AB4FDC7}" type="presOf" srcId="{1DA0E004-A545-4319-9A0D-92529A7C15A1}" destId="{AFBA99F2-6FEF-4FEE-9CF8-42CBDD82159D}" srcOrd="0" destOrd="0" presId="urn:microsoft.com/office/officeart/2005/8/layout/list1#1"/>
    <dgm:cxn modelId="{80F4DE4F-ECA9-41F3-ACFE-A0ED660D2CC0}" type="presOf" srcId="{442287B9-3F9C-4141-956A-7800307F22BA}" destId="{FC9FB608-000D-4D99-9391-6BE57BBD6784}" srcOrd="0" destOrd="0" presId="urn:microsoft.com/office/officeart/2005/8/layout/list1#1"/>
    <dgm:cxn modelId="{4EE2AF52-A23A-4511-8A9E-BB2D79407391}" type="presOf" srcId="{CB4B447A-FB35-434F-9D9A-E069A07C246B}" destId="{115B075D-D427-475B-86B9-780C49AE737E}" srcOrd="0" destOrd="0" presId="urn:microsoft.com/office/officeart/2005/8/layout/list1#1"/>
    <dgm:cxn modelId="{5AD4EC94-2150-4BFB-9824-2F0E513BC588}" srcId="{D679247D-70FF-43BD-AA15-6B5DB16F196E}" destId="{5B939FD3-F945-4C23-9CD2-70B5FEA42613}" srcOrd="0" destOrd="0" parTransId="{28392CF5-96C9-4973-B5F5-FF99093F2175}" sibTransId="{365E0C23-B955-4658-BBA9-655A1C8EB44D}"/>
    <dgm:cxn modelId="{57181BA7-286C-4A97-8612-26C4E5F07E9D}" type="presOf" srcId="{5B939FD3-F945-4C23-9CD2-70B5FEA42613}" destId="{AFBA99F2-6FEF-4FEE-9CF8-42CBDD82159D}" srcOrd="0" destOrd="4" presId="urn:microsoft.com/office/officeart/2005/8/layout/list1#1"/>
    <dgm:cxn modelId="{21F86FAA-AE9D-4E0A-B536-D6E6C7ADE241}" srcId="{442287B9-3F9C-4141-956A-7800307F22BA}" destId="{F65CA290-B40A-402E-A965-3221DD5A93A9}" srcOrd="2" destOrd="0" parTransId="{8F114BEA-CFAE-4463-8870-034F3E124074}" sibTransId="{086244E3-9097-47F0-8550-D512465B2FC1}"/>
    <dgm:cxn modelId="{7C1774BF-5D2D-43CD-BF24-7EFD42E18871}" srcId="{442287B9-3F9C-4141-956A-7800307F22BA}" destId="{1DA0E004-A545-4319-9A0D-92529A7C15A1}" srcOrd="0" destOrd="0" parTransId="{90E0079A-E8BF-48B5-83B9-961E98F43F1A}" sibTransId="{6C93E32E-2D35-48E3-B2E1-6B9D2AC4AFAC}"/>
    <dgm:cxn modelId="{904360C6-9B1D-4D0D-BD5C-A7B450938321}" type="presOf" srcId="{442287B9-3F9C-4141-956A-7800307F22BA}" destId="{3D51AD52-134B-4A26-A0A2-E4F76B019DDD}" srcOrd="1" destOrd="0" presId="urn:microsoft.com/office/officeart/2005/8/layout/list1#1"/>
    <dgm:cxn modelId="{505659D9-7B43-4744-8091-778C5F82BBB5}" type="presOf" srcId="{7D89D1A0-2186-4EEA-B355-BAF47B46C854}" destId="{AFBA99F2-6FEF-4FEE-9CF8-42CBDD82159D}" srcOrd="0" destOrd="1" presId="urn:microsoft.com/office/officeart/2005/8/layout/list1#1"/>
    <dgm:cxn modelId="{EFD2FFE5-3BA3-40A6-B37F-2572C1F18D04}" type="presOf" srcId="{D679247D-70FF-43BD-AA15-6B5DB16F196E}" destId="{AFBA99F2-6FEF-4FEE-9CF8-42CBDD82159D}" srcOrd="0" destOrd="3" presId="urn:microsoft.com/office/officeart/2005/8/layout/list1#1"/>
    <dgm:cxn modelId="{873666FF-3A94-4FFF-A9D4-76CD35A67129}" srcId="{442287B9-3F9C-4141-956A-7800307F22BA}" destId="{7D89D1A0-2186-4EEA-B355-BAF47B46C854}" srcOrd="1" destOrd="0" parTransId="{A42E2991-EDC2-4A4C-BC9C-C46959B092D9}" sibTransId="{047F1706-98CD-4BE9-8E3F-D6BBFB6E9306}"/>
    <dgm:cxn modelId="{B4458C11-DFC9-465F-8523-A5179D110D11}" type="presParOf" srcId="{115B075D-D427-475B-86B9-780C49AE737E}" destId="{A918D2A5-A269-4976-8240-E5D2F4638EF4}" srcOrd="0" destOrd="0" presId="urn:microsoft.com/office/officeart/2005/8/layout/list1#1"/>
    <dgm:cxn modelId="{21758D58-70FF-44F6-931D-895A1EB6F3E2}" type="presParOf" srcId="{A918D2A5-A269-4976-8240-E5D2F4638EF4}" destId="{FC9FB608-000D-4D99-9391-6BE57BBD6784}" srcOrd="0" destOrd="0" presId="urn:microsoft.com/office/officeart/2005/8/layout/list1#1"/>
    <dgm:cxn modelId="{DFBEAE2D-DEC7-48C1-829A-9BB6BEEFA781}" type="presParOf" srcId="{A918D2A5-A269-4976-8240-E5D2F4638EF4}" destId="{3D51AD52-134B-4A26-A0A2-E4F76B019DDD}" srcOrd="1" destOrd="0" presId="urn:microsoft.com/office/officeart/2005/8/layout/list1#1"/>
    <dgm:cxn modelId="{CDD2A3BE-077D-4DF0-B766-7159B5A75A7A}" type="presParOf" srcId="{115B075D-D427-475B-86B9-780C49AE737E}" destId="{0EDF9E0E-5A5F-4D8D-B67E-A186FB387CD5}" srcOrd="1" destOrd="0" presId="urn:microsoft.com/office/officeart/2005/8/layout/list1#1"/>
    <dgm:cxn modelId="{D7124C15-4562-4B51-A111-90F999AF465E}" type="presParOf" srcId="{115B075D-D427-475B-86B9-780C49AE737E}" destId="{AFBA99F2-6FEF-4FEE-9CF8-42CBDD82159D}" srcOrd="2" destOrd="0" presId="urn:microsoft.com/office/officeart/2005/8/layout/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8D99277-8F65-4663-9AE1-0AB15221EDFB}" type="doc">
      <dgm:prSet loTypeId="urn:microsoft.com/office/officeart/2005/8/layout/process4" loCatId="process" qsTypeId="urn:microsoft.com/office/officeart/2005/8/quickstyle/simple1#18" qsCatId="simple" csTypeId="urn:microsoft.com/office/officeart/2005/8/colors/colorful2#7" csCatId="colorful" phldr="1"/>
      <dgm:spPr/>
      <dgm:t>
        <a:bodyPr/>
        <a:lstStyle/>
        <a:p>
          <a:endParaRPr lang="en-US"/>
        </a:p>
      </dgm:t>
    </dgm:pt>
    <dgm:pt modelId="{AB222DDF-6755-4E84-8B8D-06A25A13DF6B}">
      <dgm:prSet custT="1"/>
      <dgm:spPr/>
      <dgm:t>
        <a:bodyPr/>
        <a:lstStyle/>
        <a:p>
          <a:r>
            <a:rPr lang="en-US" sz="2400" i="0" dirty="0">
              <a:latin typeface="Arial" panose="020B0604020202020204" pitchFamily="34" charset="0"/>
              <a:cs typeface="Arial" panose="020B0604020202020204" pitchFamily="34" charset="0"/>
            </a:rPr>
            <a:t>Under the VPA mechanism, there exists various engagement frameworks through which the FDA engages with stakeholders</a:t>
          </a:r>
          <a:r>
            <a:rPr lang="en-US" sz="3200" i="0" dirty="0"/>
            <a:t>. </a:t>
          </a:r>
          <a:endParaRPr lang="en-US" sz="3200" dirty="0"/>
        </a:p>
      </dgm:t>
    </dgm:pt>
    <dgm:pt modelId="{8E718CC4-6340-47BE-9FF1-7DE779A3E735}" type="parTrans" cxnId="{F430EA87-994D-458D-A0CF-CC06E3023058}">
      <dgm:prSet/>
      <dgm:spPr/>
      <dgm:t>
        <a:bodyPr/>
        <a:lstStyle/>
        <a:p>
          <a:endParaRPr lang="en-US"/>
        </a:p>
      </dgm:t>
    </dgm:pt>
    <dgm:pt modelId="{1EA33983-7D55-40AE-B739-FCD145AA66D5}" type="sibTrans" cxnId="{F430EA87-994D-458D-A0CF-CC06E3023058}">
      <dgm:prSet/>
      <dgm:spPr/>
      <dgm:t>
        <a:bodyPr/>
        <a:lstStyle/>
        <a:p>
          <a:endParaRPr lang="en-US"/>
        </a:p>
      </dgm:t>
    </dgm:pt>
    <dgm:pt modelId="{0C07E8A5-65DD-47D0-8F1D-4E065353361B}">
      <dgm:prSet custT="1"/>
      <dgm:spPr/>
      <dgm:t>
        <a:bodyPr/>
        <a:lstStyle/>
        <a:p>
          <a:r>
            <a:rPr lang="en-US" sz="2400" i="0" dirty="0">
              <a:latin typeface="Arial" panose="020B0604020202020204" pitchFamily="34" charset="0"/>
              <a:cs typeface="Arial" panose="020B0604020202020204" pitchFamily="34" charset="0"/>
            </a:rPr>
            <a:t>These mechanisms include the: </a:t>
          </a:r>
          <a:endParaRPr lang="en-US" sz="2400" dirty="0">
            <a:latin typeface="Arial" panose="020B0604020202020204" pitchFamily="34" charset="0"/>
            <a:cs typeface="Arial" panose="020B0604020202020204" pitchFamily="34" charset="0"/>
          </a:endParaRPr>
        </a:p>
      </dgm:t>
    </dgm:pt>
    <dgm:pt modelId="{ABC5EA3B-C20A-4B18-8746-1BF47D229684}" type="parTrans" cxnId="{7443E39A-80D8-4B24-ACAB-AF96622CD6E2}">
      <dgm:prSet/>
      <dgm:spPr/>
      <dgm:t>
        <a:bodyPr/>
        <a:lstStyle/>
        <a:p>
          <a:endParaRPr lang="en-US"/>
        </a:p>
      </dgm:t>
    </dgm:pt>
    <dgm:pt modelId="{3353DB70-ACED-4487-816E-FC225AC4EA42}" type="sibTrans" cxnId="{7443E39A-80D8-4B24-ACAB-AF96622CD6E2}">
      <dgm:prSet/>
      <dgm:spPr/>
      <dgm:t>
        <a:bodyPr/>
        <a:lstStyle/>
        <a:p>
          <a:endParaRPr lang="en-US"/>
        </a:p>
      </dgm:t>
    </dgm:pt>
    <dgm:pt modelId="{8AD3C395-BF62-4AD9-B09C-351F18738217}">
      <dgm:prSet custT="1"/>
      <dgm:spPr/>
      <dgm:t>
        <a:bodyPr/>
        <a:lstStyle/>
        <a:p>
          <a:r>
            <a:rPr lang="en-US" sz="1800" i="0" dirty="0"/>
            <a:t>National Project Board (NPB)</a:t>
          </a:r>
          <a:endParaRPr lang="en-US" sz="1800" dirty="0"/>
        </a:p>
      </dgm:t>
    </dgm:pt>
    <dgm:pt modelId="{1D4BEFD0-00E6-4FB4-A84C-4DC0326D25BB}" type="parTrans" cxnId="{6FB56D13-3AD4-421C-8016-06D3137355A4}">
      <dgm:prSet/>
      <dgm:spPr/>
      <dgm:t>
        <a:bodyPr/>
        <a:lstStyle/>
        <a:p>
          <a:endParaRPr lang="en-US"/>
        </a:p>
      </dgm:t>
    </dgm:pt>
    <dgm:pt modelId="{EA249266-A049-40D5-B64E-5A61EFA19078}" type="sibTrans" cxnId="{6FB56D13-3AD4-421C-8016-06D3137355A4}">
      <dgm:prSet/>
      <dgm:spPr/>
      <dgm:t>
        <a:bodyPr/>
        <a:lstStyle/>
        <a:p>
          <a:endParaRPr lang="en-US"/>
        </a:p>
      </dgm:t>
    </dgm:pt>
    <dgm:pt modelId="{85DEFB2F-3BDC-459F-A63E-353CD3B4051F}">
      <dgm:prSet custT="1"/>
      <dgm:spPr/>
      <dgm:t>
        <a:bodyPr/>
        <a:lstStyle/>
        <a:p>
          <a:r>
            <a:rPr lang="en-US" sz="1800" i="0" dirty="0"/>
            <a:t>National Multi-stakeholder Steering Committee Meeting (NMSCM)</a:t>
          </a:r>
          <a:endParaRPr lang="en-US" sz="1800" dirty="0"/>
        </a:p>
      </dgm:t>
    </dgm:pt>
    <dgm:pt modelId="{7B513FF4-91D1-47A5-9AF2-0ADE4220B7DB}" type="parTrans" cxnId="{92D298FE-757E-4048-B5FA-E93F7C9B7B6D}">
      <dgm:prSet/>
      <dgm:spPr/>
      <dgm:t>
        <a:bodyPr/>
        <a:lstStyle/>
        <a:p>
          <a:endParaRPr lang="en-US"/>
        </a:p>
      </dgm:t>
    </dgm:pt>
    <dgm:pt modelId="{294DFC29-1AAE-4472-9C49-AD9B22EE6027}" type="sibTrans" cxnId="{92D298FE-757E-4048-B5FA-E93F7C9B7B6D}">
      <dgm:prSet/>
      <dgm:spPr/>
      <dgm:t>
        <a:bodyPr/>
        <a:lstStyle/>
        <a:p>
          <a:endParaRPr lang="en-US"/>
        </a:p>
      </dgm:t>
    </dgm:pt>
    <dgm:pt modelId="{93DFA499-D321-4063-89F6-54CEB92AB60A}">
      <dgm:prSet custT="1"/>
      <dgm:spPr/>
      <dgm:t>
        <a:bodyPr/>
        <a:lstStyle/>
        <a:p>
          <a:r>
            <a:rPr lang="en-US" sz="1800" i="0" dirty="0"/>
            <a:t>Technical Liberia Implementation Committee, (LIC)  </a:t>
          </a:r>
          <a:endParaRPr lang="en-US" sz="1800" dirty="0"/>
        </a:p>
      </dgm:t>
    </dgm:pt>
    <dgm:pt modelId="{F4DEE7EB-3B4E-4721-B314-281F02A1567A}" type="parTrans" cxnId="{06220CD1-FAFC-42E6-805B-A950EC102FF2}">
      <dgm:prSet/>
      <dgm:spPr/>
      <dgm:t>
        <a:bodyPr/>
        <a:lstStyle/>
        <a:p>
          <a:endParaRPr lang="en-US"/>
        </a:p>
      </dgm:t>
    </dgm:pt>
    <dgm:pt modelId="{85227FF5-4194-4356-B987-64D727E886CB}" type="sibTrans" cxnId="{06220CD1-FAFC-42E6-805B-A950EC102FF2}">
      <dgm:prSet/>
      <dgm:spPr/>
      <dgm:t>
        <a:bodyPr/>
        <a:lstStyle/>
        <a:p>
          <a:endParaRPr lang="en-US"/>
        </a:p>
      </dgm:t>
    </dgm:pt>
    <dgm:pt modelId="{AC55641D-3DA8-41D9-9EEE-FB907937BEEA}">
      <dgm:prSet custT="1"/>
      <dgm:spPr/>
      <dgm:t>
        <a:bodyPr/>
        <a:lstStyle/>
        <a:p>
          <a:r>
            <a:rPr lang="en-US" sz="1800" i="0" dirty="0"/>
            <a:t>Joint Implementation Committee (JIC).   </a:t>
          </a:r>
          <a:endParaRPr lang="en-US" sz="1800" dirty="0"/>
        </a:p>
      </dgm:t>
    </dgm:pt>
    <dgm:pt modelId="{45B2C219-F00E-4F56-A7A6-602BCD133F56}" type="parTrans" cxnId="{E14A5615-778D-4758-B90E-3A677EEB2F53}">
      <dgm:prSet/>
      <dgm:spPr/>
      <dgm:t>
        <a:bodyPr/>
        <a:lstStyle/>
        <a:p>
          <a:endParaRPr lang="en-US"/>
        </a:p>
      </dgm:t>
    </dgm:pt>
    <dgm:pt modelId="{77D3CF06-3546-444F-8BD2-01B0E7A4A847}" type="sibTrans" cxnId="{E14A5615-778D-4758-B90E-3A677EEB2F53}">
      <dgm:prSet/>
      <dgm:spPr/>
      <dgm:t>
        <a:bodyPr/>
        <a:lstStyle/>
        <a:p>
          <a:endParaRPr lang="en-US"/>
        </a:p>
      </dgm:t>
    </dgm:pt>
    <dgm:pt modelId="{B6AF61A9-E5AE-544B-8C35-CA550EDA9938}" type="pres">
      <dgm:prSet presAssocID="{58D99277-8F65-4663-9AE1-0AB15221EDFB}" presName="Name0" presStyleCnt="0">
        <dgm:presLayoutVars>
          <dgm:dir/>
          <dgm:animLvl val="lvl"/>
          <dgm:resizeHandles val="exact"/>
        </dgm:presLayoutVars>
      </dgm:prSet>
      <dgm:spPr/>
    </dgm:pt>
    <dgm:pt modelId="{25F283BF-CC42-0642-8DFE-F77EED9AFC20}" type="pres">
      <dgm:prSet presAssocID="{0C07E8A5-65DD-47D0-8F1D-4E065353361B}" presName="boxAndChildren" presStyleCnt="0"/>
      <dgm:spPr/>
    </dgm:pt>
    <dgm:pt modelId="{6C469290-44C1-4542-A67E-BC35DEC2E757}" type="pres">
      <dgm:prSet presAssocID="{0C07E8A5-65DD-47D0-8F1D-4E065353361B}" presName="parentTextBox" presStyleLbl="node1" presStyleIdx="0" presStyleCnt="2"/>
      <dgm:spPr/>
    </dgm:pt>
    <dgm:pt modelId="{51F7BD7C-AB42-5C43-B9E6-3D14799CC0D9}" type="pres">
      <dgm:prSet presAssocID="{0C07E8A5-65DD-47D0-8F1D-4E065353361B}" presName="entireBox" presStyleLbl="node1" presStyleIdx="0" presStyleCnt="2"/>
      <dgm:spPr/>
    </dgm:pt>
    <dgm:pt modelId="{177AB59A-EBAB-C64B-B25B-914FB8F9B798}" type="pres">
      <dgm:prSet presAssocID="{0C07E8A5-65DD-47D0-8F1D-4E065353361B}" presName="descendantBox" presStyleCnt="0"/>
      <dgm:spPr/>
    </dgm:pt>
    <dgm:pt modelId="{273B8533-E6F5-D044-A3EE-8BACEAAF1471}" type="pres">
      <dgm:prSet presAssocID="{8AD3C395-BF62-4AD9-B09C-351F18738217}" presName="childTextBox" presStyleLbl="fgAccFollowNode1" presStyleIdx="0" presStyleCnt="4" custScaleX="71673">
        <dgm:presLayoutVars>
          <dgm:bulletEnabled val="1"/>
        </dgm:presLayoutVars>
      </dgm:prSet>
      <dgm:spPr/>
    </dgm:pt>
    <dgm:pt modelId="{D6D724BE-F9C0-DD40-992E-196FA6C55190}" type="pres">
      <dgm:prSet presAssocID="{85DEFB2F-3BDC-459F-A63E-353CD3B4051F}" presName="childTextBox" presStyleLbl="fgAccFollowNode1" presStyleIdx="1" presStyleCnt="4">
        <dgm:presLayoutVars>
          <dgm:bulletEnabled val="1"/>
        </dgm:presLayoutVars>
      </dgm:prSet>
      <dgm:spPr/>
    </dgm:pt>
    <dgm:pt modelId="{C07A8371-60A3-2345-8A76-D0C29072852F}" type="pres">
      <dgm:prSet presAssocID="{93DFA499-D321-4063-89F6-54CEB92AB60A}" presName="childTextBox" presStyleLbl="fgAccFollowNode1" presStyleIdx="2" presStyleCnt="4">
        <dgm:presLayoutVars>
          <dgm:bulletEnabled val="1"/>
        </dgm:presLayoutVars>
      </dgm:prSet>
      <dgm:spPr/>
    </dgm:pt>
    <dgm:pt modelId="{200D4CF0-CB71-0C44-B331-F649682B6E60}" type="pres">
      <dgm:prSet presAssocID="{AC55641D-3DA8-41D9-9EEE-FB907937BEEA}" presName="childTextBox" presStyleLbl="fgAccFollowNode1" presStyleIdx="3" presStyleCnt="4" custScaleX="94427">
        <dgm:presLayoutVars>
          <dgm:bulletEnabled val="1"/>
        </dgm:presLayoutVars>
      </dgm:prSet>
      <dgm:spPr/>
    </dgm:pt>
    <dgm:pt modelId="{4C8446CB-8DFC-5A45-9F93-4359A600150D}" type="pres">
      <dgm:prSet presAssocID="{1EA33983-7D55-40AE-B739-FCD145AA66D5}" presName="sp" presStyleCnt="0"/>
      <dgm:spPr/>
    </dgm:pt>
    <dgm:pt modelId="{9EA59C9D-9805-1845-B89B-DF19D3EA8EEA}" type="pres">
      <dgm:prSet presAssocID="{AB222DDF-6755-4E84-8B8D-06A25A13DF6B}" presName="arrowAndChildren" presStyleCnt="0"/>
      <dgm:spPr/>
    </dgm:pt>
    <dgm:pt modelId="{1DEB1996-323C-D54A-9CB2-C88A938DA82D}" type="pres">
      <dgm:prSet presAssocID="{AB222DDF-6755-4E84-8B8D-06A25A13DF6B}" presName="parentTextArrow" presStyleLbl="node1" presStyleIdx="1" presStyleCnt="2"/>
      <dgm:spPr/>
    </dgm:pt>
  </dgm:ptLst>
  <dgm:cxnLst>
    <dgm:cxn modelId="{6FB56D13-3AD4-421C-8016-06D3137355A4}" srcId="{0C07E8A5-65DD-47D0-8F1D-4E065353361B}" destId="{8AD3C395-BF62-4AD9-B09C-351F18738217}" srcOrd="0" destOrd="0" parTransId="{1D4BEFD0-00E6-4FB4-A84C-4DC0326D25BB}" sibTransId="{EA249266-A049-40D5-B64E-5A61EFA19078}"/>
    <dgm:cxn modelId="{E14A5615-778D-4758-B90E-3A677EEB2F53}" srcId="{0C07E8A5-65DD-47D0-8F1D-4E065353361B}" destId="{AC55641D-3DA8-41D9-9EEE-FB907937BEEA}" srcOrd="3" destOrd="0" parTransId="{45B2C219-F00E-4F56-A7A6-602BCD133F56}" sibTransId="{77D3CF06-3546-444F-8BD2-01B0E7A4A847}"/>
    <dgm:cxn modelId="{AD44E122-E6CF-C243-A461-883EB8C7DD22}" type="presOf" srcId="{0C07E8A5-65DD-47D0-8F1D-4E065353361B}" destId="{6C469290-44C1-4542-A67E-BC35DEC2E757}" srcOrd="0" destOrd="0" presId="urn:microsoft.com/office/officeart/2005/8/layout/process4"/>
    <dgm:cxn modelId="{428A2C27-6A68-B94D-8B47-A5433547AE7F}" type="presOf" srcId="{AC55641D-3DA8-41D9-9EEE-FB907937BEEA}" destId="{200D4CF0-CB71-0C44-B331-F649682B6E60}" srcOrd="0" destOrd="0" presId="urn:microsoft.com/office/officeart/2005/8/layout/process4"/>
    <dgm:cxn modelId="{A3B19228-3DA6-524C-858A-DE129ADEE5EF}" type="presOf" srcId="{93DFA499-D321-4063-89F6-54CEB92AB60A}" destId="{C07A8371-60A3-2345-8A76-D0C29072852F}" srcOrd="0" destOrd="0" presId="urn:microsoft.com/office/officeart/2005/8/layout/process4"/>
    <dgm:cxn modelId="{EFD0F482-B95B-0D4D-97C9-0CFC06FEEDCA}" type="presOf" srcId="{0C07E8A5-65DD-47D0-8F1D-4E065353361B}" destId="{51F7BD7C-AB42-5C43-B9E6-3D14799CC0D9}" srcOrd="1" destOrd="0" presId="urn:microsoft.com/office/officeart/2005/8/layout/process4"/>
    <dgm:cxn modelId="{F430EA87-994D-458D-A0CF-CC06E3023058}" srcId="{58D99277-8F65-4663-9AE1-0AB15221EDFB}" destId="{AB222DDF-6755-4E84-8B8D-06A25A13DF6B}" srcOrd="0" destOrd="0" parTransId="{8E718CC4-6340-47BE-9FF1-7DE779A3E735}" sibTransId="{1EA33983-7D55-40AE-B739-FCD145AA66D5}"/>
    <dgm:cxn modelId="{7443E39A-80D8-4B24-ACAB-AF96622CD6E2}" srcId="{58D99277-8F65-4663-9AE1-0AB15221EDFB}" destId="{0C07E8A5-65DD-47D0-8F1D-4E065353361B}" srcOrd="1" destOrd="0" parTransId="{ABC5EA3B-C20A-4B18-8746-1BF47D229684}" sibTransId="{3353DB70-ACED-4487-816E-FC225AC4EA42}"/>
    <dgm:cxn modelId="{20285BBD-DF3A-E241-8D7E-184BAC534711}" type="presOf" srcId="{8AD3C395-BF62-4AD9-B09C-351F18738217}" destId="{273B8533-E6F5-D044-A3EE-8BACEAAF1471}" srcOrd="0" destOrd="0" presId="urn:microsoft.com/office/officeart/2005/8/layout/process4"/>
    <dgm:cxn modelId="{CCBA6BC0-15AF-6548-8B76-6CB9C832F978}" type="presOf" srcId="{58D99277-8F65-4663-9AE1-0AB15221EDFB}" destId="{B6AF61A9-E5AE-544B-8C35-CA550EDA9938}" srcOrd="0" destOrd="0" presId="urn:microsoft.com/office/officeart/2005/8/layout/process4"/>
    <dgm:cxn modelId="{0A3353C6-4653-CE43-ABD1-5F0AC0852F4D}" type="presOf" srcId="{AB222DDF-6755-4E84-8B8D-06A25A13DF6B}" destId="{1DEB1996-323C-D54A-9CB2-C88A938DA82D}" srcOrd="0" destOrd="0" presId="urn:microsoft.com/office/officeart/2005/8/layout/process4"/>
    <dgm:cxn modelId="{06220CD1-FAFC-42E6-805B-A950EC102FF2}" srcId="{0C07E8A5-65DD-47D0-8F1D-4E065353361B}" destId="{93DFA499-D321-4063-89F6-54CEB92AB60A}" srcOrd="2" destOrd="0" parTransId="{F4DEE7EB-3B4E-4721-B314-281F02A1567A}" sibTransId="{85227FF5-4194-4356-B987-64D727E886CB}"/>
    <dgm:cxn modelId="{DE6046D1-1CBD-094C-804E-1591564EF5B2}" type="presOf" srcId="{85DEFB2F-3BDC-459F-A63E-353CD3B4051F}" destId="{D6D724BE-F9C0-DD40-992E-196FA6C55190}" srcOrd="0" destOrd="0" presId="urn:microsoft.com/office/officeart/2005/8/layout/process4"/>
    <dgm:cxn modelId="{92D298FE-757E-4048-B5FA-E93F7C9B7B6D}" srcId="{0C07E8A5-65DD-47D0-8F1D-4E065353361B}" destId="{85DEFB2F-3BDC-459F-A63E-353CD3B4051F}" srcOrd="1" destOrd="0" parTransId="{7B513FF4-91D1-47A5-9AF2-0ADE4220B7DB}" sibTransId="{294DFC29-1AAE-4472-9C49-AD9B22EE6027}"/>
    <dgm:cxn modelId="{9E20AC3A-F627-4E4F-A4CA-30337F06CB5C}" type="presParOf" srcId="{B6AF61A9-E5AE-544B-8C35-CA550EDA9938}" destId="{25F283BF-CC42-0642-8DFE-F77EED9AFC20}" srcOrd="0" destOrd="0" presId="urn:microsoft.com/office/officeart/2005/8/layout/process4"/>
    <dgm:cxn modelId="{78EC488E-DE65-104F-BADC-6B94372FDA26}" type="presParOf" srcId="{25F283BF-CC42-0642-8DFE-F77EED9AFC20}" destId="{6C469290-44C1-4542-A67E-BC35DEC2E757}" srcOrd="0" destOrd="0" presId="urn:microsoft.com/office/officeart/2005/8/layout/process4"/>
    <dgm:cxn modelId="{E2FF5573-AA24-8742-BBA1-C8447F03D508}" type="presParOf" srcId="{25F283BF-CC42-0642-8DFE-F77EED9AFC20}" destId="{51F7BD7C-AB42-5C43-B9E6-3D14799CC0D9}" srcOrd="1" destOrd="0" presId="urn:microsoft.com/office/officeart/2005/8/layout/process4"/>
    <dgm:cxn modelId="{A85A7D48-4194-2B42-844E-4B9F7D71FCEE}" type="presParOf" srcId="{25F283BF-CC42-0642-8DFE-F77EED9AFC20}" destId="{177AB59A-EBAB-C64B-B25B-914FB8F9B798}" srcOrd="2" destOrd="0" presId="urn:microsoft.com/office/officeart/2005/8/layout/process4"/>
    <dgm:cxn modelId="{73C44119-A68D-2545-9889-6141293A47C5}" type="presParOf" srcId="{177AB59A-EBAB-C64B-B25B-914FB8F9B798}" destId="{273B8533-E6F5-D044-A3EE-8BACEAAF1471}" srcOrd="0" destOrd="0" presId="urn:microsoft.com/office/officeart/2005/8/layout/process4"/>
    <dgm:cxn modelId="{79E1D7A3-4F5C-F44D-BA6B-98670051C6A4}" type="presParOf" srcId="{177AB59A-EBAB-C64B-B25B-914FB8F9B798}" destId="{D6D724BE-F9C0-DD40-992E-196FA6C55190}" srcOrd="1" destOrd="0" presId="urn:microsoft.com/office/officeart/2005/8/layout/process4"/>
    <dgm:cxn modelId="{45969714-06A6-7D4E-8893-64055A512B43}" type="presParOf" srcId="{177AB59A-EBAB-C64B-B25B-914FB8F9B798}" destId="{C07A8371-60A3-2345-8A76-D0C29072852F}" srcOrd="2" destOrd="0" presId="urn:microsoft.com/office/officeart/2005/8/layout/process4"/>
    <dgm:cxn modelId="{7D73FF3E-6D30-FC49-B318-BBA9A0B56CE3}" type="presParOf" srcId="{177AB59A-EBAB-C64B-B25B-914FB8F9B798}" destId="{200D4CF0-CB71-0C44-B331-F649682B6E60}" srcOrd="3" destOrd="0" presId="urn:microsoft.com/office/officeart/2005/8/layout/process4"/>
    <dgm:cxn modelId="{6C553723-48F5-9E44-808A-30231F1B2003}" type="presParOf" srcId="{B6AF61A9-E5AE-544B-8C35-CA550EDA9938}" destId="{4C8446CB-8DFC-5A45-9F93-4359A600150D}" srcOrd="1" destOrd="0" presId="urn:microsoft.com/office/officeart/2005/8/layout/process4"/>
    <dgm:cxn modelId="{2E3B02C9-9194-4247-93F0-BCC5D5AC19F6}" type="presParOf" srcId="{B6AF61A9-E5AE-544B-8C35-CA550EDA9938}" destId="{9EA59C9D-9805-1845-B89B-DF19D3EA8EEA}" srcOrd="2" destOrd="0" presId="urn:microsoft.com/office/officeart/2005/8/layout/process4"/>
    <dgm:cxn modelId="{A5203E9C-2A8F-5E4C-AE8E-8AB66DD21B46}" type="presParOf" srcId="{9EA59C9D-9805-1845-B89B-DF19D3EA8EEA}" destId="{1DEB1996-323C-D54A-9CB2-C88A938DA82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4DA556-B6C5-460D-81F5-E2E357DA55E4}" type="doc">
      <dgm:prSet loTypeId="urn:microsoft.com/office/officeart/2018/2/layout/IconVerticalSolidList" loCatId="icon" qsTypeId="urn:microsoft.com/office/officeart/2005/8/quickstyle/simple1#2" qsCatId="simple" csTypeId="urn:microsoft.com/office/officeart/2018/5/colors/Iconchunking_neutralicontext_colorful1" csCatId="colorful" phldr="1"/>
      <dgm:spPr/>
      <dgm:t>
        <a:bodyPr/>
        <a:lstStyle/>
        <a:p>
          <a:endParaRPr lang="en-US"/>
        </a:p>
      </dgm:t>
    </dgm:pt>
    <dgm:pt modelId="{28BC14A7-32B3-421F-88FF-12B31D8E699E}">
      <dgm:prSet/>
      <dgm:spPr/>
      <dgm:t>
        <a:bodyPr/>
        <a:lstStyle/>
        <a:p>
          <a:r>
            <a:rPr lang="en-GB"/>
            <a:t>“Sustainable forestry for sustainable socio-economic development.”</a:t>
          </a:r>
          <a:endParaRPr lang="en-US"/>
        </a:p>
      </dgm:t>
    </dgm:pt>
    <dgm:pt modelId="{EE3DD7B4-0F48-4639-A3AE-8E0B2B755ACD}" type="parTrans" cxnId="{8FEEB361-DEF5-4C15-9206-D592A256A6C8}">
      <dgm:prSet/>
      <dgm:spPr/>
      <dgm:t>
        <a:bodyPr/>
        <a:lstStyle/>
        <a:p>
          <a:endParaRPr lang="en-US"/>
        </a:p>
      </dgm:t>
    </dgm:pt>
    <dgm:pt modelId="{2278707E-160B-477A-9FAD-4F194154F3E2}" type="sibTrans" cxnId="{8FEEB361-DEF5-4C15-9206-D592A256A6C8}">
      <dgm:prSet/>
      <dgm:spPr/>
      <dgm:t>
        <a:bodyPr/>
        <a:lstStyle/>
        <a:p>
          <a:endParaRPr lang="en-US"/>
        </a:p>
      </dgm:t>
    </dgm:pt>
    <dgm:pt modelId="{B34C678B-8E4D-4436-A4D3-2AAC74501BFF}">
      <dgm:prSet/>
      <dgm:spPr/>
      <dgm:t>
        <a:bodyPr/>
        <a:lstStyle/>
        <a:p>
          <a:r>
            <a:rPr lang="en-US" dirty="0"/>
            <a:t>The FDA also aims to stop waste and destruction of forests, promote profitable harvesting of forest products, and integrate forestry with other land uses.</a:t>
          </a:r>
        </a:p>
      </dgm:t>
    </dgm:pt>
    <dgm:pt modelId="{5213BC3F-E5E1-48E0-9546-5793E3A8A7F5}" type="parTrans" cxnId="{EC78B5EE-CFB4-4CB6-8F79-0AEAE8EE0898}">
      <dgm:prSet/>
      <dgm:spPr/>
      <dgm:t>
        <a:bodyPr/>
        <a:lstStyle/>
        <a:p>
          <a:endParaRPr lang="en-US"/>
        </a:p>
      </dgm:t>
    </dgm:pt>
    <dgm:pt modelId="{70F5876D-7476-439C-9F51-C657C0F5FBE4}" type="sibTrans" cxnId="{EC78B5EE-CFB4-4CB6-8F79-0AEAE8EE0898}">
      <dgm:prSet/>
      <dgm:spPr/>
      <dgm:t>
        <a:bodyPr/>
        <a:lstStyle/>
        <a:p>
          <a:endParaRPr lang="en-US"/>
        </a:p>
      </dgm:t>
    </dgm:pt>
    <dgm:pt modelId="{46391101-BC95-4725-9310-7BF34F14E516}">
      <dgm:prSet/>
      <dgm:spPr/>
      <dgm:t>
        <a:bodyPr/>
        <a:lstStyle/>
        <a:p>
          <a:r>
            <a:rPr lang="en-US" dirty="0"/>
            <a:t>Manage forest and wildlife resources to meet the needs of the present and future generations.</a:t>
          </a:r>
        </a:p>
      </dgm:t>
    </dgm:pt>
    <dgm:pt modelId="{AB9AA8A5-112C-49FA-88E2-91F98CBB0A45}" type="parTrans" cxnId="{ED5D06B5-DAB1-46AA-AD11-7E7B0EE8A3C1}">
      <dgm:prSet/>
      <dgm:spPr/>
      <dgm:t>
        <a:bodyPr/>
        <a:lstStyle/>
        <a:p>
          <a:endParaRPr lang="en-US"/>
        </a:p>
      </dgm:t>
    </dgm:pt>
    <dgm:pt modelId="{4CCDB1BC-318A-421C-A06A-52A28EB97590}" type="sibTrans" cxnId="{ED5D06B5-DAB1-46AA-AD11-7E7B0EE8A3C1}">
      <dgm:prSet/>
      <dgm:spPr/>
      <dgm:t>
        <a:bodyPr/>
        <a:lstStyle/>
        <a:p>
          <a:endParaRPr lang="en-US"/>
        </a:p>
      </dgm:t>
    </dgm:pt>
    <dgm:pt modelId="{41EF5356-4054-4DEB-A1E9-889AECC2FB51}" type="pres">
      <dgm:prSet presAssocID="{D44DA556-B6C5-460D-81F5-E2E357DA55E4}" presName="root" presStyleCnt="0">
        <dgm:presLayoutVars>
          <dgm:dir/>
          <dgm:resizeHandles val="exact"/>
        </dgm:presLayoutVars>
      </dgm:prSet>
      <dgm:spPr/>
    </dgm:pt>
    <dgm:pt modelId="{362231D3-23FE-4D85-AD13-51B0ECF32878}" type="pres">
      <dgm:prSet presAssocID="{28BC14A7-32B3-421F-88FF-12B31D8E699E}" presName="compNode" presStyleCnt="0"/>
      <dgm:spPr/>
    </dgm:pt>
    <dgm:pt modelId="{C6CA6C03-8E4E-47C9-B039-7262B6D44E6D}" type="pres">
      <dgm:prSet presAssocID="{28BC14A7-32B3-421F-88FF-12B31D8E699E}" presName="bgRect" presStyleLbl="bgShp" presStyleIdx="0" presStyleCnt="3"/>
      <dgm:spPr/>
    </dgm:pt>
    <dgm:pt modelId="{08BDB3AE-FBF7-4262-ACF5-0AF39C68C8EE}" type="pres">
      <dgm:prSet presAssocID="{28BC14A7-32B3-421F-88FF-12B31D8E699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B549E3FF-6EC3-430B-B17B-656B85841A46}" type="pres">
      <dgm:prSet presAssocID="{28BC14A7-32B3-421F-88FF-12B31D8E699E}" presName="spaceRect" presStyleCnt="0"/>
      <dgm:spPr/>
    </dgm:pt>
    <dgm:pt modelId="{C22345B5-8669-4B54-8B71-985FA1F65D7C}" type="pres">
      <dgm:prSet presAssocID="{28BC14A7-32B3-421F-88FF-12B31D8E699E}" presName="parTx" presStyleLbl="revTx" presStyleIdx="0" presStyleCnt="3">
        <dgm:presLayoutVars>
          <dgm:chMax val="0"/>
          <dgm:chPref val="0"/>
        </dgm:presLayoutVars>
      </dgm:prSet>
      <dgm:spPr/>
    </dgm:pt>
    <dgm:pt modelId="{E3262183-A2DF-46AC-9551-13262AAC0D71}" type="pres">
      <dgm:prSet presAssocID="{2278707E-160B-477A-9FAD-4F194154F3E2}" presName="sibTrans" presStyleCnt="0"/>
      <dgm:spPr/>
    </dgm:pt>
    <dgm:pt modelId="{5A7590FB-5F48-451D-8E0E-96A5A088A9D8}" type="pres">
      <dgm:prSet presAssocID="{B34C678B-8E4D-4436-A4D3-2AAC74501BFF}" presName="compNode" presStyleCnt="0"/>
      <dgm:spPr/>
    </dgm:pt>
    <dgm:pt modelId="{D9C4EB3F-D997-4F71-B9DD-763B8E13C56E}" type="pres">
      <dgm:prSet presAssocID="{B34C678B-8E4D-4436-A4D3-2AAC74501BFF}" presName="bgRect" presStyleLbl="bgShp" presStyleIdx="1" presStyleCnt="3"/>
      <dgm:spPr/>
    </dgm:pt>
    <dgm:pt modelId="{387549EB-202F-463F-8C99-4B8E8B5A8F3F}" type="pres">
      <dgm:prSet presAssocID="{B34C678B-8E4D-4436-A4D3-2AAC74501BF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860DFE3D-3BC2-4D9A-BE41-6C346D0E3173}" type="pres">
      <dgm:prSet presAssocID="{B34C678B-8E4D-4436-A4D3-2AAC74501BFF}" presName="spaceRect" presStyleCnt="0"/>
      <dgm:spPr/>
    </dgm:pt>
    <dgm:pt modelId="{BB6170F2-9337-4412-B9BB-BCCB7BB298AE}" type="pres">
      <dgm:prSet presAssocID="{B34C678B-8E4D-4436-A4D3-2AAC74501BFF}" presName="parTx" presStyleLbl="revTx" presStyleIdx="1" presStyleCnt="3">
        <dgm:presLayoutVars>
          <dgm:chMax val="0"/>
          <dgm:chPref val="0"/>
        </dgm:presLayoutVars>
      </dgm:prSet>
      <dgm:spPr/>
    </dgm:pt>
    <dgm:pt modelId="{63FC067A-9D9E-4430-9D2B-8CE78C52D606}" type="pres">
      <dgm:prSet presAssocID="{70F5876D-7476-439C-9F51-C657C0F5FBE4}" presName="sibTrans" presStyleCnt="0"/>
      <dgm:spPr/>
    </dgm:pt>
    <dgm:pt modelId="{6A523F18-2465-4A79-A647-B0646238F3D6}" type="pres">
      <dgm:prSet presAssocID="{46391101-BC95-4725-9310-7BF34F14E516}" presName="compNode" presStyleCnt="0"/>
      <dgm:spPr/>
    </dgm:pt>
    <dgm:pt modelId="{A4A02B85-C580-4F42-833B-B88394B465A2}" type="pres">
      <dgm:prSet presAssocID="{46391101-BC95-4725-9310-7BF34F14E516}" presName="bgRect" presStyleLbl="bgShp" presStyleIdx="2" presStyleCnt="3"/>
      <dgm:spPr/>
    </dgm:pt>
    <dgm:pt modelId="{32E974ED-D790-44EA-AAB8-CB23FC8B5399}" type="pres">
      <dgm:prSet presAssocID="{46391101-BC95-4725-9310-7BF34F14E51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pt>
    <dgm:pt modelId="{08AAF162-E807-4FFE-ADE4-C7715DB79666}" type="pres">
      <dgm:prSet presAssocID="{46391101-BC95-4725-9310-7BF34F14E516}" presName="spaceRect" presStyleCnt="0"/>
      <dgm:spPr/>
    </dgm:pt>
    <dgm:pt modelId="{D5F16560-8926-43BA-882F-E8DFD20117F4}" type="pres">
      <dgm:prSet presAssocID="{46391101-BC95-4725-9310-7BF34F14E516}" presName="parTx" presStyleLbl="revTx" presStyleIdx="2" presStyleCnt="3">
        <dgm:presLayoutVars>
          <dgm:chMax val="0"/>
          <dgm:chPref val="0"/>
        </dgm:presLayoutVars>
      </dgm:prSet>
      <dgm:spPr/>
    </dgm:pt>
  </dgm:ptLst>
  <dgm:cxnLst>
    <dgm:cxn modelId="{1CEED739-2035-40A2-AF69-3D64C12B65C4}" type="presOf" srcId="{46391101-BC95-4725-9310-7BF34F14E516}" destId="{D5F16560-8926-43BA-882F-E8DFD20117F4}" srcOrd="0" destOrd="0" presId="urn:microsoft.com/office/officeart/2018/2/layout/IconVerticalSolidList"/>
    <dgm:cxn modelId="{8FEEB361-DEF5-4C15-9206-D592A256A6C8}" srcId="{D44DA556-B6C5-460D-81F5-E2E357DA55E4}" destId="{28BC14A7-32B3-421F-88FF-12B31D8E699E}" srcOrd="0" destOrd="0" parTransId="{EE3DD7B4-0F48-4639-A3AE-8E0B2B755ACD}" sibTransId="{2278707E-160B-477A-9FAD-4F194154F3E2}"/>
    <dgm:cxn modelId="{3FBBD7AE-C60F-47A5-9DFB-5400C36DD16F}" type="presOf" srcId="{D44DA556-B6C5-460D-81F5-E2E357DA55E4}" destId="{41EF5356-4054-4DEB-A1E9-889AECC2FB51}" srcOrd="0" destOrd="0" presId="urn:microsoft.com/office/officeart/2018/2/layout/IconVerticalSolidList"/>
    <dgm:cxn modelId="{ED5D06B5-DAB1-46AA-AD11-7E7B0EE8A3C1}" srcId="{D44DA556-B6C5-460D-81F5-E2E357DA55E4}" destId="{46391101-BC95-4725-9310-7BF34F14E516}" srcOrd="2" destOrd="0" parTransId="{AB9AA8A5-112C-49FA-88E2-91F98CBB0A45}" sibTransId="{4CCDB1BC-318A-421C-A06A-52A28EB97590}"/>
    <dgm:cxn modelId="{207D3FC0-D2DD-4B08-B01C-7C0FAD4CD60A}" type="presOf" srcId="{28BC14A7-32B3-421F-88FF-12B31D8E699E}" destId="{C22345B5-8669-4B54-8B71-985FA1F65D7C}" srcOrd="0" destOrd="0" presId="urn:microsoft.com/office/officeart/2018/2/layout/IconVerticalSolidList"/>
    <dgm:cxn modelId="{CC773BE0-0068-425D-BB16-EBEAE00B10F6}" type="presOf" srcId="{B34C678B-8E4D-4436-A4D3-2AAC74501BFF}" destId="{BB6170F2-9337-4412-B9BB-BCCB7BB298AE}" srcOrd="0" destOrd="0" presId="urn:microsoft.com/office/officeart/2018/2/layout/IconVerticalSolidList"/>
    <dgm:cxn modelId="{EC78B5EE-CFB4-4CB6-8F79-0AEAE8EE0898}" srcId="{D44DA556-B6C5-460D-81F5-E2E357DA55E4}" destId="{B34C678B-8E4D-4436-A4D3-2AAC74501BFF}" srcOrd="1" destOrd="0" parTransId="{5213BC3F-E5E1-48E0-9546-5793E3A8A7F5}" sibTransId="{70F5876D-7476-439C-9F51-C657C0F5FBE4}"/>
    <dgm:cxn modelId="{0F2DADE0-1854-47D8-AC44-DA56CB2F8C48}" type="presParOf" srcId="{41EF5356-4054-4DEB-A1E9-889AECC2FB51}" destId="{362231D3-23FE-4D85-AD13-51B0ECF32878}" srcOrd="0" destOrd="0" presId="urn:microsoft.com/office/officeart/2018/2/layout/IconVerticalSolidList"/>
    <dgm:cxn modelId="{84D71C1A-5942-47C5-BA7B-2F3A90A8EECF}" type="presParOf" srcId="{362231D3-23FE-4D85-AD13-51B0ECF32878}" destId="{C6CA6C03-8E4E-47C9-B039-7262B6D44E6D}" srcOrd="0" destOrd="0" presId="urn:microsoft.com/office/officeart/2018/2/layout/IconVerticalSolidList"/>
    <dgm:cxn modelId="{C4ABF54F-6893-4596-A916-0F42B00AABA7}" type="presParOf" srcId="{362231D3-23FE-4D85-AD13-51B0ECF32878}" destId="{08BDB3AE-FBF7-4262-ACF5-0AF39C68C8EE}" srcOrd="1" destOrd="0" presId="urn:microsoft.com/office/officeart/2018/2/layout/IconVerticalSolidList"/>
    <dgm:cxn modelId="{0F4C3A13-5D18-4F5E-B215-66C9E52705EF}" type="presParOf" srcId="{362231D3-23FE-4D85-AD13-51B0ECF32878}" destId="{B549E3FF-6EC3-430B-B17B-656B85841A46}" srcOrd="2" destOrd="0" presId="urn:microsoft.com/office/officeart/2018/2/layout/IconVerticalSolidList"/>
    <dgm:cxn modelId="{4A0468F5-6F77-4C71-BF32-88DFB39C1496}" type="presParOf" srcId="{362231D3-23FE-4D85-AD13-51B0ECF32878}" destId="{C22345B5-8669-4B54-8B71-985FA1F65D7C}" srcOrd="3" destOrd="0" presId="urn:microsoft.com/office/officeart/2018/2/layout/IconVerticalSolidList"/>
    <dgm:cxn modelId="{27347D4A-3EDF-4972-88ED-4647A5E9B28B}" type="presParOf" srcId="{41EF5356-4054-4DEB-A1E9-889AECC2FB51}" destId="{E3262183-A2DF-46AC-9551-13262AAC0D71}" srcOrd="1" destOrd="0" presId="urn:microsoft.com/office/officeart/2018/2/layout/IconVerticalSolidList"/>
    <dgm:cxn modelId="{33DA5E61-B2C0-486F-B3FE-54C3599D648A}" type="presParOf" srcId="{41EF5356-4054-4DEB-A1E9-889AECC2FB51}" destId="{5A7590FB-5F48-451D-8E0E-96A5A088A9D8}" srcOrd="2" destOrd="0" presId="urn:microsoft.com/office/officeart/2018/2/layout/IconVerticalSolidList"/>
    <dgm:cxn modelId="{29681A19-139D-4F6C-A817-B7250EC07CBF}" type="presParOf" srcId="{5A7590FB-5F48-451D-8E0E-96A5A088A9D8}" destId="{D9C4EB3F-D997-4F71-B9DD-763B8E13C56E}" srcOrd="0" destOrd="0" presId="urn:microsoft.com/office/officeart/2018/2/layout/IconVerticalSolidList"/>
    <dgm:cxn modelId="{02F8A0C7-8149-41BA-85A9-F464B61B28D7}" type="presParOf" srcId="{5A7590FB-5F48-451D-8E0E-96A5A088A9D8}" destId="{387549EB-202F-463F-8C99-4B8E8B5A8F3F}" srcOrd="1" destOrd="0" presId="urn:microsoft.com/office/officeart/2018/2/layout/IconVerticalSolidList"/>
    <dgm:cxn modelId="{E11AB6CA-34A8-4AD4-873B-B56A856E5E93}" type="presParOf" srcId="{5A7590FB-5F48-451D-8E0E-96A5A088A9D8}" destId="{860DFE3D-3BC2-4D9A-BE41-6C346D0E3173}" srcOrd="2" destOrd="0" presId="urn:microsoft.com/office/officeart/2018/2/layout/IconVerticalSolidList"/>
    <dgm:cxn modelId="{3180361C-2CEC-4706-8113-3D6EF632F6FA}" type="presParOf" srcId="{5A7590FB-5F48-451D-8E0E-96A5A088A9D8}" destId="{BB6170F2-9337-4412-B9BB-BCCB7BB298AE}" srcOrd="3" destOrd="0" presId="urn:microsoft.com/office/officeart/2018/2/layout/IconVerticalSolidList"/>
    <dgm:cxn modelId="{0CB14A3F-7D1E-44A0-94B9-A5D74F7B947D}" type="presParOf" srcId="{41EF5356-4054-4DEB-A1E9-889AECC2FB51}" destId="{63FC067A-9D9E-4430-9D2B-8CE78C52D606}" srcOrd="3" destOrd="0" presId="urn:microsoft.com/office/officeart/2018/2/layout/IconVerticalSolidList"/>
    <dgm:cxn modelId="{DD70A71B-7AA9-451B-B631-7745FB32D1D0}" type="presParOf" srcId="{41EF5356-4054-4DEB-A1E9-889AECC2FB51}" destId="{6A523F18-2465-4A79-A647-B0646238F3D6}" srcOrd="4" destOrd="0" presId="urn:microsoft.com/office/officeart/2018/2/layout/IconVerticalSolidList"/>
    <dgm:cxn modelId="{6D960F97-505B-4179-BAA0-8EC0C27D24EF}" type="presParOf" srcId="{6A523F18-2465-4A79-A647-B0646238F3D6}" destId="{A4A02B85-C580-4F42-833B-B88394B465A2}" srcOrd="0" destOrd="0" presId="urn:microsoft.com/office/officeart/2018/2/layout/IconVerticalSolidList"/>
    <dgm:cxn modelId="{4E3B0E21-4800-4637-80A9-DFA7F1EAD75F}" type="presParOf" srcId="{6A523F18-2465-4A79-A647-B0646238F3D6}" destId="{32E974ED-D790-44EA-AAB8-CB23FC8B5399}" srcOrd="1" destOrd="0" presId="urn:microsoft.com/office/officeart/2018/2/layout/IconVerticalSolidList"/>
    <dgm:cxn modelId="{5ACFC0E3-F261-438B-B9E2-6A1190640034}" type="presParOf" srcId="{6A523F18-2465-4A79-A647-B0646238F3D6}" destId="{08AAF162-E807-4FFE-ADE4-C7715DB79666}" srcOrd="2" destOrd="0" presId="urn:microsoft.com/office/officeart/2018/2/layout/IconVerticalSolidList"/>
    <dgm:cxn modelId="{544A62B8-0141-4518-91CC-DC48F5E91E33}" type="presParOf" srcId="{6A523F18-2465-4A79-A647-B0646238F3D6}" destId="{D5F16560-8926-43BA-882F-E8DFD20117F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863049-092B-43D0-A23B-9B2004D2C717}" type="doc">
      <dgm:prSet loTypeId="urn:microsoft.com/office/officeart/2018/2/layout/IconVerticalSolidList" loCatId="icon" qsTypeId="urn:microsoft.com/office/officeart/2005/8/quickstyle/simple1#3" qsCatId="simple" csTypeId="urn:microsoft.com/office/officeart/2018/5/colors/Iconchunking_neutralbg_colorful1" csCatId="colorful" phldr="1"/>
      <dgm:spPr/>
      <dgm:t>
        <a:bodyPr/>
        <a:lstStyle/>
        <a:p>
          <a:endParaRPr lang="en-US"/>
        </a:p>
      </dgm:t>
    </dgm:pt>
    <dgm:pt modelId="{25EEDE33-22CB-4D36-A40A-E2FC2A802E00}">
      <dgm:prSet custT="1"/>
      <dgm:spPr/>
      <dgm:t>
        <a:bodyPr/>
        <a:lstStyle/>
        <a:p>
          <a:pPr>
            <a:lnSpc>
              <a:spcPct val="100000"/>
            </a:lnSpc>
          </a:pPr>
          <a:r>
            <a:rPr lang="en-US" sz="1600" dirty="0"/>
            <a:t>The FDA is mandated by law to sustainably manage and conserve the forests and related resources of Liberia for the benefit of present and future generations.</a:t>
          </a:r>
        </a:p>
      </dgm:t>
    </dgm:pt>
    <dgm:pt modelId="{071A3C90-2FFA-48F2-86B3-0C0FA8E12C8A}" type="parTrans" cxnId="{2D6A7DB0-1DDF-479F-AF86-121E0D6B8A1E}">
      <dgm:prSet/>
      <dgm:spPr/>
      <dgm:t>
        <a:bodyPr/>
        <a:lstStyle/>
        <a:p>
          <a:endParaRPr lang="en-US" sz="1600"/>
        </a:p>
      </dgm:t>
    </dgm:pt>
    <dgm:pt modelId="{ACAC7861-98C8-4D71-8658-A7CE2A5B4E17}" type="sibTrans" cxnId="{2D6A7DB0-1DDF-479F-AF86-121E0D6B8A1E}">
      <dgm:prSet/>
      <dgm:spPr/>
      <dgm:t>
        <a:bodyPr/>
        <a:lstStyle/>
        <a:p>
          <a:endParaRPr lang="en-US" sz="1600"/>
        </a:p>
      </dgm:t>
    </dgm:pt>
    <dgm:pt modelId="{05120059-7614-4178-BB4F-F5CEB9ED9BC7}">
      <dgm:prSet custT="1"/>
      <dgm:spPr/>
      <dgm:t>
        <a:bodyPr/>
        <a:lstStyle/>
        <a:p>
          <a:pPr>
            <a:lnSpc>
              <a:spcPct val="100000"/>
            </a:lnSpc>
          </a:pPr>
          <a:r>
            <a:rPr lang="en-US" sz="1600" dirty="0"/>
            <a:t>The FDA Board of Directors is highest governing body for the Institution and oversees the formulation of regulations, codes and manuals governing the forestry sector, provide strategic direction for the FDA. </a:t>
          </a:r>
        </a:p>
      </dgm:t>
    </dgm:pt>
    <dgm:pt modelId="{AA570D3A-3E2C-410C-A4BE-9B1FDE6483A7}" type="parTrans" cxnId="{4E773C16-D043-4FE8-8AB9-487E2E616D76}">
      <dgm:prSet/>
      <dgm:spPr/>
      <dgm:t>
        <a:bodyPr/>
        <a:lstStyle/>
        <a:p>
          <a:endParaRPr lang="en-US" sz="1600"/>
        </a:p>
      </dgm:t>
    </dgm:pt>
    <dgm:pt modelId="{80EF0650-2381-47DD-B60A-A336C432DAC6}" type="sibTrans" cxnId="{4E773C16-D043-4FE8-8AB9-487E2E616D76}">
      <dgm:prSet/>
      <dgm:spPr/>
      <dgm:t>
        <a:bodyPr/>
        <a:lstStyle/>
        <a:p>
          <a:endParaRPr lang="en-US" sz="1600"/>
        </a:p>
      </dgm:t>
    </dgm:pt>
    <dgm:pt modelId="{D8BD17C5-7487-4758-B856-99F1F93FD624}">
      <dgm:prSet custT="1"/>
      <dgm:spPr/>
      <dgm:t>
        <a:bodyPr/>
        <a:lstStyle/>
        <a:p>
          <a:pPr>
            <a:lnSpc>
              <a:spcPct val="100000"/>
            </a:lnSpc>
          </a:pPr>
          <a:r>
            <a:rPr lang="en-US" sz="1600" dirty="0"/>
            <a:t>Day to day oversight and management performed by the Managing Director (MD) and 3 Deputy Managing Directors (Commercial &amp; Technical Services; Conservation, Communities &amp; Carbon; and Finance and Administration). </a:t>
          </a:r>
        </a:p>
      </dgm:t>
    </dgm:pt>
    <dgm:pt modelId="{88FC5082-8964-4E8F-8554-63001212A3DB}" type="parTrans" cxnId="{E1C45632-6626-48DF-A3D0-C06C4BB56ABD}">
      <dgm:prSet/>
      <dgm:spPr/>
      <dgm:t>
        <a:bodyPr/>
        <a:lstStyle/>
        <a:p>
          <a:endParaRPr lang="en-US" sz="1600"/>
        </a:p>
      </dgm:t>
    </dgm:pt>
    <dgm:pt modelId="{0B7EDB19-E2FA-4F14-B081-9ED0EDCD7E38}" type="sibTrans" cxnId="{E1C45632-6626-48DF-A3D0-C06C4BB56ABD}">
      <dgm:prSet/>
      <dgm:spPr/>
      <dgm:t>
        <a:bodyPr/>
        <a:lstStyle/>
        <a:p>
          <a:endParaRPr lang="en-US" sz="1600"/>
        </a:p>
      </dgm:t>
    </dgm:pt>
    <dgm:pt modelId="{58218522-5986-47C3-B72E-75078BBE74B8}">
      <dgm:prSet custT="1"/>
      <dgm:spPr/>
      <dgm:t>
        <a:bodyPr/>
        <a:lstStyle/>
        <a:p>
          <a:pPr>
            <a:lnSpc>
              <a:spcPct val="100000"/>
            </a:lnSpc>
          </a:pPr>
          <a:r>
            <a:rPr lang="en-US" sz="1600" dirty="0"/>
            <a:t>The FDA regulates activities and promotes sustainable management through a "4Cs" approach (Commercial, Community, Conservation, and Carbon). </a:t>
          </a:r>
        </a:p>
      </dgm:t>
    </dgm:pt>
    <dgm:pt modelId="{EE2C6146-A7B5-4773-A90A-AE8302CE106A}" type="parTrans" cxnId="{35082A3B-88BF-4FCA-8BF4-8889190211C1}">
      <dgm:prSet/>
      <dgm:spPr/>
      <dgm:t>
        <a:bodyPr/>
        <a:lstStyle/>
        <a:p>
          <a:endParaRPr lang="en-US" sz="1600"/>
        </a:p>
      </dgm:t>
    </dgm:pt>
    <dgm:pt modelId="{C1B4E186-74FA-4F4B-95E5-92A936574803}" type="sibTrans" cxnId="{35082A3B-88BF-4FCA-8BF4-8889190211C1}">
      <dgm:prSet/>
      <dgm:spPr/>
      <dgm:t>
        <a:bodyPr/>
        <a:lstStyle/>
        <a:p>
          <a:endParaRPr lang="en-US" sz="1600"/>
        </a:p>
      </dgm:t>
    </dgm:pt>
    <dgm:pt modelId="{9EF600FA-651B-494E-A534-92D52EA10D9E}">
      <dgm:prSet custT="1"/>
      <dgm:spPr/>
      <dgm:t>
        <a:bodyPr/>
        <a:lstStyle/>
        <a:p>
          <a:pPr>
            <a:lnSpc>
              <a:spcPct val="100000"/>
            </a:lnSpc>
          </a:pPr>
          <a:r>
            <a:rPr lang="en-US" sz="1600" dirty="0"/>
            <a:t>Early in 2024 with the transition in government a new management team was appointed who has expressed a clear commitment &amp; continues to work – </a:t>
          </a:r>
          <a:r>
            <a:rPr lang="en-US" sz="1600" i="1" dirty="0"/>
            <a:t>despite limited available resources</a:t>
          </a:r>
          <a:r>
            <a:rPr lang="en-US" sz="1600" dirty="0"/>
            <a:t> – to rebuild sector and implement its statutory mandate.</a:t>
          </a:r>
        </a:p>
      </dgm:t>
    </dgm:pt>
    <dgm:pt modelId="{DBD73D89-C337-4062-B8B1-8DD9A655198D}" type="parTrans" cxnId="{E97E8BE6-B12D-4456-9CF7-BD75A3CA2497}">
      <dgm:prSet/>
      <dgm:spPr/>
      <dgm:t>
        <a:bodyPr/>
        <a:lstStyle/>
        <a:p>
          <a:endParaRPr lang="en-US" sz="1600"/>
        </a:p>
      </dgm:t>
    </dgm:pt>
    <dgm:pt modelId="{32B22906-88D0-4BE5-8C15-B33F038D26E0}" type="sibTrans" cxnId="{E97E8BE6-B12D-4456-9CF7-BD75A3CA2497}">
      <dgm:prSet/>
      <dgm:spPr/>
      <dgm:t>
        <a:bodyPr/>
        <a:lstStyle/>
        <a:p>
          <a:endParaRPr lang="en-US" sz="1600"/>
        </a:p>
      </dgm:t>
    </dgm:pt>
    <dgm:pt modelId="{1FA37453-F973-421A-B6FC-2C637D171102}" type="pres">
      <dgm:prSet presAssocID="{09863049-092B-43D0-A23B-9B2004D2C717}" presName="root" presStyleCnt="0">
        <dgm:presLayoutVars>
          <dgm:dir/>
          <dgm:resizeHandles val="exact"/>
        </dgm:presLayoutVars>
      </dgm:prSet>
      <dgm:spPr/>
    </dgm:pt>
    <dgm:pt modelId="{6EBF1938-F0D7-4807-8CB0-E266AFF9400B}" type="pres">
      <dgm:prSet presAssocID="{25EEDE33-22CB-4D36-A40A-E2FC2A802E00}" presName="compNode" presStyleCnt="0"/>
      <dgm:spPr/>
    </dgm:pt>
    <dgm:pt modelId="{BD3A4503-5671-4433-9A5F-8525091C87DA}" type="pres">
      <dgm:prSet presAssocID="{25EEDE33-22CB-4D36-A40A-E2FC2A802E00}" presName="bgRect" presStyleLbl="bgShp" presStyleIdx="0" presStyleCnt="5"/>
      <dgm:spPr/>
    </dgm:pt>
    <dgm:pt modelId="{22E79F53-7D1A-4ED0-BC9D-66B1684A6411}" type="pres">
      <dgm:prSet presAssocID="{25EEDE33-22CB-4D36-A40A-E2FC2A802E0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0CA4CD12-38E5-4444-A039-4DC4901E0F51}" type="pres">
      <dgm:prSet presAssocID="{25EEDE33-22CB-4D36-A40A-E2FC2A802E00}" presName="spaceRect" presStyleCnt="0"/>
      <dgm:spPr/>
    </dgm:pt>
    <dgm:pt modelId="{A6B8C2DB-9CB7-4105-A2D6-5AED7875C46B}" type="pres">
      <dgm:prSet presAssocID="{25EEDE33-22CB-4D36-A40A-E2FC2A802E00}" presName="parTx" presStyleLbl="revTx" presStyleIdx="0" presStyleCnt="5">
        <dgm:presLayoutVars>
          <dgm:chMax val="0"/>
          <dgm:chPref val="0"/>
        </dgm:presLayoutVars>
      </dgm:prSet>
      <dgm:spPr/>
    </dgm:pt>
    <dgm:pt modelId="{0424200E-00D1-44B1-A896-F829A9656C55}" type="pres">
      <dgm:prSet presAssocID="{ACAC7861-98C8-4D71-8658-A7CE2A5B4E17}" presName="sibTrans" presStyleCnt="0"/>
      <dgm:spPr/>
    </dgm:pt>
    <dgm:pt modelId="{418DBBB3-EFBB-476F-B1A5-34613C47C58A}" type="pres">
      <dgm:prSet presAssocID="{05120059-7614-4178-BB4F-F5CEB9ED9BC7}" presName="compNode" presStyleCnt="0"/>
      <dgm:spPr/>
    </dgm:pt>
    <dgm:pt modelId="{D577F228-4D95-4B49-8B21-C1E635094D73}" type="pres">
      <dgm:prSet presAssocID="{05120059-7614-4178-BB4F-F5CEB9ED9BC7}" presName="bgRect" presStyleLbl="bgShp" presStyleIdx="1" presStyleCnt="5"/>
      <dgm:spPr/>
    </dgm:pt>
    <dgm:pt modelId="{631C08F8-5F59-4299-9274-55A54DA5428C}" type="pres">
      <dgm:prSet presAssocID="{05120059-7614-4178-BB4F-F5CEB9ED9BC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DE837C0C-CFC6-4A1A-B69A-9387879A9C10}" type="pres">
      <dgm:prSet presAssocID="{05120059-7614-4178-BB4F-F5CEB9ED9BC7}" presName="spaceRect" presStyleCnt="0"/>
      <dgm:spPr/>
    </dgm:pt>
    <dgm:pt modelId="{0BA232B5-CADF-4603-9A0D-FB0B483B4DD7}" type="pres">
      <dgm:prSet presAssocID="{05120059-7614-4178-BB4F-F5CEB9ED9BC7}" presName="parTx" presStyleLbl="revTx" presStyleIdx="1" presStyleCnt="5">
        <dgm:presLayoutVars>
          <dgm:chMax val="0"/>
          <dgm:chPref val="0"/>
        </dgm:presLayoutVars>
      </dgm:prSet>
      <dgm:spPr/>
    </dgm:pt>
    <dgm:pt modelId="{3D7C7A77-8DA1-4AB6-B728-21EAA480A183}" type="pres">
      <dgm:prSet presAssocID="{80EF0650-2381-47DD-B60A-A336C432DAC6}" presName="sibTrans" presStyleCnt="0"/>
      <dgm:spPr/>
    </dgm:pt>
    <dgm:pt modelId="{6C2BAD65-8C7E-42E7-83BD-8DCDD5B99979}" type="pres">
      <dgm:prSet presAssocID="{D8BD17C5-7487-4758-B856-99F1F93FD624}" presName="compNode" presStyleCnt="0"/>
      <dgm:spPr/>
    </dgm:pt>
    <dgm:pt modelId="{BBCC84FC-199D-443E-87B6-813021ECC38A}" type="pres">
      <dgm:prSet presAssocID="{D8BD17C5-7487-4758-B856-99F1F93FD624}" presName="bgRect" presStyleLbl="bgShp" presStyleIdx="2" presStyleCnt="5"/>
      <dgm:spPr/>
    </dgm:pt>
    <dgm:pt modelId="{17E3832E-4202-4174-91CD-B206AC172B4D}" type="pres">
      <dgm:prSet presAssocID="{D8BD17C5-7487-4758-B856-99F1F93FD62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pt>
    <dgm:pt modelId="{EC5A8ACB-A5F8-4E95-ABA3-B9AB866DB683}" type="pres">
      <dgm:prSet presAssocID="{D8BD17C5-7487-4758-B856-99F1F93FD624}" presName="spaceRect" presStyleCnt="0"/>
      <dgm:spPr/>
    </dgm:pt>
    <dgm:pt modelId="{4B0E85A1-CA69-409F-AD57-AB4B609967E5}" type="pres">
      <dgm:prSet presAssocID="{D8BD17C5-7487-4758-B856-99F1F93FD624}" presName="parTx" presStyleLbl="revTx" presStyleIdx="2" presStyleCnt="5">
        <dgm:presLayoutVars>
          <dgm:chMax val="0"/>
          <dgm:chPref val="0"/>
        </dgm:presLayoutVars>
      </dgm:prSet>
      <dgm:spPr/>
    </dgm:pt>
    <dgm:pt modelId="{9B4462DC-DF7E-431C-9D1A-19126D30D547}" type="pres">
      <dgm:prSet presAssocID="{0B7EDB19-E2FA-4F14-B081-9ED0EDCD7E38}" presName="sibTrans" presStyleCnt="0"/>
      <dgm:spPr/>
    </dgm:pt>
    <dgm:pt modelId="{C601BF07-85DB-4532-BAD2-3E7834B33E4A}" type="pres">
      <dgm:prSet presAssocID="{58218522-5986-47C3-B72E-75078BBE74B8}" presName="compNode" presStyleCnt="0"/>
      <dgm:spPr/>
    </dgm:pt>
    <dgm:pt modelId="{03F7DB40-7D6E-49FE-8208-0033ABF28FDE}" type="pres">
      <dgm:prSet presAssocID="{58218522-5986-47C3-B72E-75078BBE74B8}" presName="bgRect" presStyleLbl="bgShp" presStyleIdx="3" presStyleCnt="5"/>
      <dgm:spPr/>
    </dgm:pt>
    <dgm:pt modelId="{89D0D785-4C86-447F-B9EB-708768225842}" type="pres">
      <dgm:prSet presAssocID="{58218522-5986-47C3-B72E-75078BBE74B8}"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pt>
    <dgm:pt modelId="{C76ADED7-1C37-4740-8BC6-06650461ECEE}" type="pres">
      <dgm:prSet presAssocID="{58218522-5986-47C3-B72E-75078BBE74B8}" presName="spaceRect" presStyleCnt="0"/>
      <dgm:spPr/>
    </dgm:pt>
    <dgm:pt modelId="{36B6B835-6D3A-4946-91BB-E0659FEEF762}" type="pres">
      <dgm:prSet presAssocID="{58218522-5986-47C3-B72E-75078BBE74B8}" presName="parTx" presStyleLbl="revTx" presStyleIdx="3" presStyleCnt="5">
        <dgm:presLayoutVars>
          <dgm:chMax val="0"/>
          <dgm:chPref val="0"/>
        </dgm:presLayoutVars>
      </dgm:prSet>
      <dgm:spPr/>
    </dgm:pt>
    <dgm:pt modelId="{0E4185B3-2EB9-4DD9-856F-481246E7DC35}" type="pres">
      <dgm:prSet presAssocID="{C1B4E186-74FA-4F4B-95E5-92A936574803}" presName="sibTrans" presStyleCnt="0"/>
      <dgm:spPr/>
    </dgm:pt>
    <dgm:pt modelId="{5267D00C-2075-4B97-BB46-ABCDDE595FAC}" type="pres">
      <dgm:prSet presAssocID="{9EF600FA-651B-494E-A534-92D52EA10D9E}" presName="compNode" presStyleCnt="0"/>
      <dgm:spPr/>
    </dgm:pt>
    <dgm:pt modelId="{0911DB93-1AA8-42A4-AB51-D613CFFA76E3}" type="pres">
      <dgm:prSet presAssocID="{9EF600FA-651B-494E-A534-92D52EA10D9E}" presName="bgRect" presStyleLbl="bgShp" presStyleIdx="4" presStyleCnt="5"/>
      <dgm:spPr/>
    </dgm:pt>
    <dgm:pt modelId="{3C2CE5DE-7A38-4B4A-BF56-66A7F75D2052}" type="pres">
      <dgm:prSet presAssocID="{9EF600FA-651B-494E-A534-92D52EA10D9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pt>
    <dgm:pt modelId="{8B29BE1F-A5E5-43AE-9A92-DBA2A077A088}" type="pres">
      <dgm:prSet presAssocID="{9EF600FA-651B-494E-A534-92D52EA10D9E}" presName="spaceRect" presStyleCnt="0"/>
      <dgm:spPr/>
    </dgm:pt>
    <dgm:pt modelId="{2D668034-D44C-4CAB-8F6F-84001E2BF652}" type="pres">
      <dgm:prSet presAssocID="{9EF600FA-651B-494E-A534-92D52EA10D9E}" presName="parTx" presStyleLbl="revTx" presStyleIdx="4" presStyleCnt="5">
        <dgm:presLayoutVars>
          <dgm:chMax val="0"/>
          <dgm:chPref val="0"/>
        </dgm:presLayoutVars>
      </dgm:prSet>
      <dgm:spPr/>
    </dgm:pt>
  </dgm:ptLst>
  <dgm:cxnLst>
    <dgm:cxn modelId="{4E773C16-D043-4FE8-8AB9-487E2E616D76}" srcId="{09863049-092B-43D0-A23B-9B2004D2C717}" destId="{05120059-7614-4178-BB4F-F5CEB9ED9BC7}" srcOrd="1" destOrd="0" parTransId="{AA570D3A-3E2C-410C-A4BE-9B1FDE6483A7}" sibTransId="{80EF0650-2381-47DD-B60A-A336C432DAC6}"/>
    <dgm:cxn modelId="{E1C45632-6626-48DF-A3D0-C06C4BB56ABD}" srcId="{09863049-092B-43D0-A23B-9B2004D2C717}" destId="{D8BD17C5-7487-4758-B856-99F1F93FD624}" srcOrd="2" destOrd="0" parTransId="{88FC5082-8964-4E8F-8554-63001212A3DB}" sibTransId="{0B7EDB19-E2FA-4F14-B081-9ED0EDCD7E38}"/>
    <dgm:cxn modelId="{35082A3B-88BF-4FCA-8BF4-8889190211C1}" srcId="{09863049-092B-43D0-A23B-9B2004D2C717}" destId="{58218522-5986-47C3-B72E-75078BBE74B8}" srcOrd="3" destOrd="0" parTransId="{EE2C6146-A7B5-4773-A90A-AE8302CE106A}" sibTransId="{C1B4E186-74FA-4F4B-95E5-92A936574803}"/>
    <dgm:cxn modelId="{7C21367D-F6C1-4189-90C4-EB9FDE83A76F}" type="presOf" srcId="{05120059-7614-4178-BB4F-F5CEB9ED9BC7}" destId="{0BA232B5-CADF-4603-9A0D-FB0B483B4DD7}" srcOrd="0" destOrd="0" presId="urn:microsoft.com/office/officeart/2018/2/layout/IconVerticalSolidList"/>
    <dgm:cxn modelId="{2D6A7DB0-1DDF-479F-AF86-121E0D6B8A1E}" srcId="{09863049-092B-43D0-A23B-9B2004D2C717}" destId="{25EEDE33-22CB-4D36-A40A-E2FC2A802E00}" srcOrd="0" destOrd="0" parTransId="{071A3C90-2FFA-48F2-86B3-0C0FA8E12C8A}" sibTransId="{ACAC7861-98C8-4D71-8658-A7CE2A5B4E17}"/>
    <dgm:cxn modelId="{E78D54B7-8143-481E-9266-4EBAE57EC0FD}" type="presOf" srcId="{D8BD17C5-7487-4758-B856-99F1F93FD624}" destId="{4B0E85A1-CA69-409F-AD57-AB4B609967E5}" srcOrd="0" destOrd="0" presId="urn:microsoft.com/office/officeart/2018/2/layout/IconVerticalSolidList"/>
    <dgm:cxn modelId="{A221F0C2-62AE-4BC7-848F-8184DC22F779}" type="presOf" srcId="{09863049-092B-43D0-A23B-9B2004D2C717}" destId="{1FA37453-F973-421A-B6FC-2C637D171102}" srcOrd="0" destOrd="0" presId="urn:microsoft.com/office/officeart/2018/2/layout/IconVerticalSolidList"/>
    <dgm:cxn modelId="{203112CF-514C-42AD-9748-3A4812DFDC5C}" type="presOf" srcId="{58218522-5986-47C3-B72E-75078BBE74B8}" destId="{36B6B835-6D3A-4946-91BB-E0659FEEF762}" srcOrd="0" destOrd="0" presId="urn:microsoft.com/office/officeart/2018/2/layout/IconVerticalSolidList"/>
    <dgm:cxn modelId="{E97E8BE6-B12D-4456-9CF7-BD75A3CA2497}" srcId="{09863049-092B-43D0-A23B-9B2004D2C717}" destId="{9EF600FA-651B-494E-A534-92D52EA10D9E}" srcOrd="4" destOrd="0" parTransId="{DBD73D89-C337-4062-B8B1-8DD9A655198D}" sibTransId="{32B22906-88D0-4BE5-8C15-B33F038D26E0}"/>
    <dgm:cxn modelId="{E07533F1-50BE-4E49-99BF-B57A6AF2A338}" type="presOf" srcId="{25EEDE33-22CB-4D36-A40A-E2FC2A802E00}" destId="{A6B8C2DB-9CB7-4105-A2D6-5AED7875C46B}" srcOrd="0" destOrd="0" presId="urn:microsoft.com/office/officeart/2018/2/layout/IconVerticalSolidList"/>
    <dgm:cxn modelId="{3DAC41F1-1232-4B21-866F-D0C1BBEAAEA3}" type="presOf" srcId="{9EF600FA-651B-494E-A534-92D52EA10D9E}" destId="{2D668034-D44C-4CAB-8F6F-84001E2BF652}" srcOrd="0" destOrd="0" presId="urn:microsoft.com/office/officeart/2018/2/layout/IconVerticalSolidList"/>
    <dgm:cxn modelId="{A3B639EF-6C0D-4EF4-BF9D-16ABAFA854E5}" type="presParOf" srcId="{1FA37453-F973-421A-B6FC-2C637D171102}" destId="{6EBF1938-F0D7-4807-8CB0-E266AFF9400B}" srcOrd="0" destOrd="0" presId="urn:microsoft.com/office/officeart/2018/2/layout/IconVerticalSolidList"/>
    <dgm:cxn modelId="{11324610-2A60-4255-996C-BA7CBB1CE30E}" type="presParOf" srcId="{6EBF1938-F0D7-4807-8CB0-E266AFF9400B}" destId="{BD3A4503-5671-4433-9A5F-8525091C87DA}" srcOrd="0" destOrd="0" presId="urn:microsoft.com/office/officeart/2018/2/layout/IconVerticalSolidList"/>
    <dgm:cxn modelId="{201B1B33-56D1-4068-9645-AFA40E1858D5}" type="presParOf" srcId="{6EBF1938-F0D7-4807-8CB0-E266AFF9400B}" destId="{22E79F53-7D1A-4ED0-BC9D-66B1684A6411}" srcOrd="1" destOrd="0" presId="urn:microsoft.com/office/officeart/2018/2/layout/IconVerticalSolidList"/>
    <dgm:cxn modelId="{9D91FBB3-2826-427F-955C-92CEBE0CAB99}" type="presParOf" srcId="{6EBF1938-F0D7-4807-8CB0-E266AFF9400B}" destId="{0CA4CD12-38E5-4444-A039-4DC4901E0F51}" srcOrd="2" destOrd="0" presId="urn:microsoft.com/office/officeart/2018/2/layout/IconVerticalSolidList"/>
    <dgm:cxn modelId="{803F6B87-CF83-45FD-9667-CF2AB1002234}" type="presParOf" srcId="{6EBF1938-F0D7-4807-8CB0-E266AFF9400B}" destId="{A6B8C2DB-9CB7-4105-A2D6-5AED7875C46B}" srcOrd="3" destOrd="0" presId="urn:microsoft.com/office/officeart/2018/2/layout/IconVerticalSolidList"/>
    <dgm:cxn modelId="{89976C10-C26B-490F-937E-243AA3765CAC}" type="presParOf" srcId="{1FA37453-F973-421A-B6FC-2C637D171102}" destId="{0424200E-00D1-44B1-A896-F829A9656C55}" srcOrd="1" destOrd="0" presId="urn:microsoft.com/office/officeart/2018/2/layout/IconVerticalSolidList"/>
    <dgm:cxn modelId="{1E07DD45-CC8E-4F6F-8C34-F934705A3A3B}" type="presParOf" srcId="{1FA37453-F973-421A-B6FC-2C637D171102}" destId="{418DBBB3-EFBB-476F-B1A5-34613C47C58A}" srcOrd="2" destOrd="0" presId="urn:microsoft.com/office/officeart/2018/2/layout/IconVerticalSolidList"/>
    <dgm:cxn modelId="{C228629F-1CE0-48DB-8985-4CEDE7D97CCF}" type="presParOf" srcId="{418DBBB3-EFBB-476F-B1A5-34613C47C58A}" destId="{D577F228-4D95-4B49-8B21-C1E635094D73}" srcOrd="0" destOrd="0" presId="urn:microsoft.com/office/officeart/2018/2/layout/IconVerticalSolidList"/>
    <dgm:cxn modelId="{DBF01239-7651-4756-8708-C8C537153770}" type="presParOf" srcId="{418DBBB3-EFBB-476F-B1A5-34613C47C58A}" destId="{631C08F8-5F59-4299-9274-55A54DA5428C}" srcOrd="1" destOrd="0" presId="urn:microsoft.com/office/officeart/2018/2/layout/IconVerticalSolidList"/>
    <dgm:cxn modelId="{400DAF56-62F5-4C7A-87E6-A72131343662}" type="presParOf" srcId="{418DBBB3-EFBB-476F-B1A5-34613C47C58A}" destId="{DE837C0C-CFC6-4A1A-B69A-9387879A9C10}" srcOrd="2" destOrd="0" presId="urn:microsoft.com/office/officeart/2018/2/layout/IconVerticalSolidList"/>
    <dgm:cxn modelId="{2441ABCB-705E-4FED-9E7C-8AFFB3B9B24B}" type="presParOf" srcId="{418DBBB3-EFBB-476F-B1A5-34613C47C58A}" destId="{0BA232B5-CADF-4603-9A0D-FB0B483B4DD7}" srcOrd="3" destOrd="0" presId="urn:microsoft.com/office/officeart/2018/2/layout/IconVerticalSolidList"/>
    <dgm:cxn modelId="{F6153EA3-7980-4BA8-979C-19EB266CD2A0}" type="presParOf" srcId="{1FA37453-F973-421A-B6FC-2C637D171102}" destId="{3D7C7A77-8DA1-4AB6-B728-21EAA480A183}" srcOrd="3" destOrd="0" presId="urn:microsoft.com/office/officeart/2018/2/layout/IconVerticalSolidList"/>
    <dgm:cxn modelId="{206F8380-B9B3-4B16-B4D9-51ED55CCC70A}" type="presParOf" srcId="{1FA37453-F973-421A-B6FC-2C637D171102}" destId="{6C2BAD65-8C7E-42E7-83BD-8DCDD5B99979}" srcOrd="4" destOrd="0" presId="urn:microsoft.com/office/officeart/2018/2/layout/IconVerticalSolidList"/>
    <dgm:cxn modelId="{6FEF9ACC-DCF6-4149-8A2C-4DB0A63E1EF8}" type="presParOf" srcId="{6C2BAD65-8C7E-42E7-83BD-8DCDD5B99979}" destId="{BBCC84FC-199D-443E-87B6-813021ECC38A}" srcOrd="0" destOrd="0" presId="urn:microsoft.com/office/officeart/2018/2/layout/IconVerticalSolidList"/>
    <dgm:cxn modelId="{F47ED0F6-E32C-4DE8-82ED-2C6AFC5B378C}" type="presParOf" srcId="{6C2BAD65-8C7E-42E7-83BD-8DCDD5B99979}" destId="{17E3832E-4202-4174-91CD-B206AC172B4D}" srcOrd="1" destOrd="0" presId="urn:microsoft.com/office/officeart/2018/2/layout/IconVerticalSolidList"/>
    <dgm:cxn modelId="{448E738A-000B-47EB-A83E-F3091F081EDE}" type="presParOf" srcId="{6C2BAD65-8C7E-42E7-83BD-8DCDD5B99979}" destId="{EC5A8ACB-A5F8-4E95-ABA3-B9AB866DB683}" srcOrd="2" destOrd="0" presId="urn:microsoft.com/office/officeart/2018/2/layout/IconVerticalSolidList"/>
    <dgm:cxn modelId="{3A9DB60D-FEA1-4DD2-BF6D-FB395308653E}" type="presParOf" srcId="{6C2BAD65-8C7E-42E7-83BD-8DCDD5B99979}" destId="{4B0E85A1-CA69-409F-AD57-AB4B609967E5}" srcOrd="3" destOrd="0" presId="urn:microsoft.com/office/officeart/2018/2/layout/IconVerticalSolidList"/>
    <dgm:cxn modelId="{A7ECC0B6-ED38-4A0B-8716-C123C040DEE0}" type="presParOf" srcId="{1FA37453-F973-421A-B6FC-2C637D171102}" destId="{9B4462DC-DF7E-431C-9D1A-19126D30D547}" srcOrd="5" destOrd="0" presId="urn:microsoft.com/office/officeart/2018/2/layout/IconVerticalSolidList"/>
    <dgm:cxn modelId="{BCA218BA-2DEC-4FAD-B75D-81CCDF4715D1}" type="presParOf" srcId="{1FA37453-F973-421A-B6FC-2C637D171102}" destId="{C601BF07-85DB-4532-BAD2-3E7834B33E4A}" srcOrd="6" destOrd="0" presId="urn:microsoft.com/office/officeart/2018/2/layout/IconVerticalSolidList"/>
    <dgm:cxn modelId="{F08CF2E4-074B-4604-ACA3-B53D2659A68F}" type="presParOf" srcId="{C601BF07-85DB-4532-BAD2-3E7834B33E4A}" destId="{03F7DB40-7D6E-49FE-8208-0033ABF28FDE}" srcOrd="0" destOrd="0" presId="urn:microsoft.com/office/officeart/2018/2/layout/IconVerticalSolidList"/>
    <dgm:cxn modelId="{96CFD8A0-CA34-42C8-AB9A-B2A23FDDF7E7}" type="presParOf" srcId="{C601BF07-85DB-4532-BAD2-3E7834B33E4A}" destId="{89D0D785-4C86-447F-B9EB-708768225842}" srcOrd="1" destOrd="0" presId="urn:microsoft.com/office/officeart/2018/2/layout/IconVerticalSolidList"/>
    <dgm:cxn modelId="{6B6AF32A-9671-4E54-B15E-8B3E2F738008}" type="presParOf" srcId="{C601BF07-85DB-4532-BAD2-3E7834B33E4A}" destId="{C76ADED7-1C37-4740-8BC6-06650461ECEE}" srcOrd="2" destOrd="0" presId="urn:microsoft.com/office/officeart/2018/2/layout/IconVerticalSolidList"/>
    <dgm:cxn modelId="{B95F50A7-32E3-42EA-A765-A5FC2DB018A2}" type="presParOf" srcId="{C601BF07-85DB-4532-BAD2-3E7834B33E4A}" destId="{36B6B835-6D3A-4946-91BB-E0659FEEF762}" srcOrd="3" destOrd="0" presId="urn:microsoft.com/office/officeart/2018/2/layout/IconVerticalSolidList"/>
    <dgm:cxn modelId="{DA59104A-5766-42AE-B044-0348631620F2}" type="presParOf" srcId="{1FA37453-F973-421A-B6FC-2C637D171102}" destId="{0E4185B3-2EB9-4DD9-856F-481246E7DC35}" srcOrd="7" destOrd="0" presId="urn:microsoft.com/office/officeart/2018/2/layout/IconVerticalSolidList"/>
    <dgm:cxn modelId="{60F70284-5934-4633-B3BC-C5EBBB31B7A5}" type="presParOf" srcId="{1FA37453-F973-421A-B6FC-2C637D171102}" destId="{5267D00C-2075-4B97-BB46-ABCDDE595FAC}" srcOrd="8" destOrd="0" presId="urn:microsoft.com/office/officeart/2018/2/layout/IconVerticalSolidList"/>
    <dgm:cxn modelId="{90F6120C-DAC0-4577-ABF3-38854C03F380}" type="presParOf" srcId="{5267D00C-2075-4B97-BB46-ABCDDE595FAC}" destId="{0911DB93-1AA8-42A4-AB51-D613CFFA76E3}" srcOrd="0" destOrd="0" presId="urn:microsoft.com/office/officeart/2018/2/layout/IconVerticalSolidList"/>
    <dgm:cxn modelId="{433EE86D-EBDC-490F-9BBF-092BF7047F0B}" type="presParOf" srcId="{5267D00C-2075-4B97-BB46-ABCDDE595FAC}" destId="{3C2CE5DE-7A38-4B4A-BF56-66A7F75D2052}" srcOrd="1" destOrd="0" presId="urn:microsoft.com/office/officeart/2018/2/layout/IconVerticalSolidList"/>
    <dgm:cxn modelId="{72A173BA-7CBB-4C8E-933E-7000386717DC}" type="presParOf" srcId="{5267D00C-2075-4B97-BB46-ABCDDE595FAC}" destId="{8B29BE1F-A5E5-43AE-9A92-DBA2A077A088}" srcOrd="2" destOrd="0" presId="urn:microsoft.com/office/officeart/2018/2/layout/IconVerticalSolidList"/>
    <dgm:cxn modelId="{7E3A4C17-D4AF-48EF-8572-A8DAC9CBB5FC}" type="presParOf" srcId="{5267D00C-2075-4B97-BB46-ABCDDE595FAC}" destId="{2D668034-D44C-4CAB-8F6F-84001E2BF65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B7F56B-5C7A-3E42-8AF2-D70F7FF3465B}"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B07E1DE4-1848-EC44-B8C0-ADC241EBFDB3}">
      <dgm:prSet custT="1"/>
      <dgm:spPr/>
      <dgm:t>
        <a:bodyPr/>
        <a:lstStyle/>
        <a:p>
          <a:r>
            <a:rPr lang="x-none" sz="2000"/>
            <a:t>Lifting of Sanctions and resumption of timber trade.</a:t>
          </a:r>
        </a:p>
      </dgm:t>
    </dgm:pt>
    <dgm:pt modelId="{E9CDE9A1-F69A-3041-825B-B0D5094EC8AF}" type="parTrans" cxnId="{2535AA31-A2BA-724F-8D1E-F22266F12C85}">
      <dgm:prSet/>
      <dgm:spPr/>
      <dgm:t>
        <a:bodyPr/>
        <a:lstStyle/>
        <a:p>
          <a:endParaRPr lang="en-GB" sz="2000"/>
        </a:p>
      </dgm:t>
    </dgm:pt>
    <dgm:pt modelId="{5C366D58-1BF2-484E-9899-CD1DD5155238}" type="sibTrans" cxnId="{2535AA31-A2BA-724F-8D1E-F22266F12C85}">
      <dgm:prSet/>
      <dgm:spPr/>
      <dgm:t>
        <a:bodyPr/>
        <a:lstStyle/>
        <a:p>
          <a:endParaRPr lang="en-GB" sz="2000"/>
        </a:p>
      </dgm:t>
    </dgm:pt>
    <dgm:pt modelId="{34FBF0AC-457B-3F4A-92EC-BDA19591AB94}">
      <dgm:prSet custT="1"/>
      <dgm:spPr/>
      <dgm:t>
        <a:bodyPr/>
        <a:lstStyle/>
        <a:p>
          <a:r>
            <a:rPr lang="x-none" sz="2000"/>
            <a:t>Major contribution to national revenue and foreign earnings, year-on-year.</a:t>
          </a:r>
        </a:p>
      </dgm:t>
    </dgm:pt>
    <dgm:pt modelId="{49631B9D-87D7-6947-98E1-C3B0D134D70F}" type="parTrans" cxnId="{5DA1A39F-A193-594C-81E0-81B43397735B}">
      <dgm:prSet/>
      <dgm:spPr/>
      <dgm:t>
        <a:bodyPr/>
        <a:lstStyle/>
        <a:p>
          <a:endParaRPr lang="en-GB" sz="2000"/>
        </a:p>
      </dgm:t>
    </dgm:pt>
    <dgm:pt modelId="{013E42AD-2608-314C-9C2B-DF272DFCC37A}" type="sibTrans" cxnId="{5DA1A39F-A193-594C-81E0-81B43397735B}">
      <dgm:prSet/>
      <dgm:spPr/>
      <dgm:t>
        <a:bodyPr/>
        <a:lstStyle/>
        <a:p>
          <a:endParaRPr lang="en-GB" sz="2000"/>
        </a:p>
      </dgm:t>
    </dgm:pt>
    <dgm:pt modelId="{5231AEC2-9849-A24A-8EF7-50AF3AF8DD64}">
      <dgm:prSet custT="1"/>
      <dgm:spPr/>
      <dgm:t>
        <a:bodyPr/>
        <a:lstStyle/>
        <a:p>
          <a:r>
            <a:rPr lang="x-none" sz="2000" dirty="0"/>
            <a:t>Building a Timber Legality Assurance System</a:t>
          </a:r>
          <a:r>
            <a:rPr lang="en-US" sz="2000" dirty="0"/>
            <a:t> contemplated under VPA</a:t>
          </a:r>
          <a:r>
            <a:rPr lang="x-none" sz="2000" dirty="0"/>
            <a:t>.</a:t>
          </a:r>
        </a:p>
      </dgm:t>
    </dgm:pt>
    <dgm:pt modelId="{B07020C0-84CF-3746-A637-2C5D3C497561}" type="parTrans" cxnId="{7619A5DD-DE4E-2B4A-AD05-67E4BC0D7737}">
      <dgm:prSet/>
      <dgm:spPr/>
      <dgm:t>
        <a:bodyPr/>
        <a:lstStyle/>
        <a:p>
          <a:endParaRPr lang="en-GB" sz="2000"/>
        </a:p>
      </dgm:t>
    </dgm:pt>
    <dgm:pt modelId="{5D70F1BF-4124-AB4A-A20B-4258E2BDF262}" type="sibTrans" cxnId="{7619A5DD-DE4E-2B4A-AD05-67E4BC0D7737}">
      <dgm:prSet/>
      <dgm:spPr/>
      <dgm:t>
        <a:bodyPr/>
        <a:lstStyle/>
        <a:p>
          <a:endParaRPr lang="en-GB" sz="2000"/>
        </a:p>
      </dgm:t>
    </dgm:pt>
    <dgm:pt modelId="{ADB03D9D-71FB-E347-B56F-198A6AC762B9}">
      <dgm:prSet custT="1"/>
      <dgm:spPr/>
      <dgm:t>
        <a:bodyPr/>
        <a:lstStyle/>
        <a:p>
          <a:r>
            <a:rPr lang="x-none" sz="2000"/>
            <a:t>Development of Community Forestry: The CRL and the growing network of community forests.</a:t>
          </a:r>
        </a:p>
      </dgm:t>
    </dgm:pt>
    <dgm:pt modelId="{9974FFED-067C-6C45-86E2-E88D07882DE5}" type="parTrans" cxnId="{F341E3C2-4D44-E84B-9223-0FF9261D333B}">
      <dgm:prSet/>
      <dgm:spPr/>
      <dgm:t>
        <a:bodyPr/>
        <a:lstStyle/>
        <a:p>
          <a:endParaRPr lang="en-GB" sz="2000"/>
        </a:p>
      </dgm:t>
    </dgm:pt>
    <dgm:pt modelId="{FD1B98FF-1BE1-5847-9516-E041EDF284A2}" type="sibTrans" cxnId="{F341E3C2-4D44-E84B-9223-0FF9261D333B}">
      <dgm:prSet/>
      <dgm:spPr/>
      <dgm:t>
        <a:bodyPr/>
        <a:lstStyle/>
        <a:p>
          <a:endParaRPr lang="en-GB" sz="2000"/>
        </a:p>
      </dgm:t>
    </dgm:pt>
    <dgm:pt modelId="{30ECB259-08FA-AA4E-AD3B-3359CE730002}">
      <dgm:prSet custT="1"/>
      <dgm:spPr/>
      <dgm:t>
        <a:bodyPr/>
        <a:lstStyle/>
        <a:p>
          <a:r>
            <a:rPr lang="x-none" sz="2000"/>
            <a:t>Readiness for climate change and REDD+.</a:t>
          </a:r>
        </a:p>
      </dgm:t>
    </dgm:pt>
    <dgm:pt modelId="{44D9FB93-70B9-7144-9CD6-3172030AE7CA}" type="parTrans" cxnId="{1F14C296-661B-BD45-9DED-B1B4A053C65A}">
      <dgm:prSet/>
      <dgm:spPr/>
      <dgm:t>
        <a:bodyPr/>
        <a:lstStyle/>
        <a:p>
          <a:endParaRPr lang="en-GB" sz="2000"/>
        </a:p>
      </dgm:t>
    </dgm:pt>
    <dgm:pt modelId="{1F051AC4-5353-8841-85C0-09B11CAD6938}" type="sibTrans" cxnId="{1F14C296-661B-BD45-9DED-B1B4A053C65A}">
      <dgm:prSet/>
      <dgm:spPr/>
      <dgm:t>
        <a:bodyPr/>
        <a:lstStyle/>
        <a:p>
          <a:endParaRPr lang="en-GB" sz="2000"/>
        </a:p>
      </dgm:t>
    </dgm:pt>
    <dgm:pt modelId="{401DA94D-7B02-B54E-A08F-64B2A6F77798}">
      <dgm:prSet custT="1"/>
      <dgm:spPr/>
      <dgm:t>
        <a:bodyPr/>
        <a:lstStyle/>
        <a:p>
          <a:r>
            <a:rPr lang="x-none" sz="2000"/>
            <a:t>Expansion of the Protected Area Network and wider conservation of forest and fauna.</a:t>
          </a:r>
        </a:p>
      </dgm:t>
    </dgm:pt>
    <dgm:pt modelId="{34554B56-1739-7445-AB79-4830FEC5A343}" type="parTrans" cxnId="{0CF9F8A4-9F11-E643-A5E2-5956976D0972}">
      <dgm:prSet/>
      <dgm:spPr/>
      <dgm:t>
        <a:bodyPr/>
        <a:lstStyle/>
        <a:p>
          <a:endParaRPr lang="en-GB" sz="2000"/>
        </a:p>
      </dgm:t>
    </dgm:pt>
    <dgm:pt modelId="{B137B36E-17BB-C948-8C6A-33B805A1BE5F}" type="sibTrans" cxnId="{0CF9F8A4-9F11-E643-A5E2-5956976D0972}">
      <dgm:prSet/>
      <dgm:spPr/>
      <dgm:t>
        <a:bodyPr/>
        <a:lstStyle/>
        <a:p>
          <a:endParaRPr lang="en-GB" sz="2000"/>
        </a:p>
      </dgm:t>
    </dgm:pt>
    <dgm:pt modelId="{60D0CD5C-F890-9A4A-B491-4AAC58D474EB}" type="pres">
      <dgm:prSet presAssocID="{ABB7F56B-5C7A-3E42-8AF2-D70F7FF3465B}" presName="compositeShape" presStyleCnt="0">
        <dgm:presLayoutVars>
          <dgm:chMax val="7"/>
          <dgm:dir/>
          <dgm:resizeHandles val="exact"/>
        </dgm:presLayoutVars>
      </dgm:prSet>
      <dgm:spPr/>
    </dgm:pt>
    <dgm:pt modelId="{2D29C99C-C2A7-DB42-8C8F-294FBEF53304}" type="pres">
      <dgm:prSet presAssocID="{B07E1DE4-1848-EC44-B8C0-ADC241EBFDB3}" presName="circ1" presStyleLbl="vennNode1" presStyleIdx="0" presStyleCnt="6"/>
      <dgm:spPr/>
    </dgm:pt>
    <dgm:pt modelId="{3334DFE0-FD92-634C-9D04-7019932A61C0}" type="pres">
      <dgm:prSet presAssocID="{B07E1DE4-1848-EC44-B8C0-ADC241EBFDB3}" presName="circ1Tx" presStyleLbl="revTx" presStyleIdx="0" presStyleCnt="0" custScaleX="185965">
        <dgm:presLayoutVars>
          <dgm:chMax val="0"/>
          <dgm:chPref val="0"/>
          <dgm:bulletEnabled val="1"/>
        </dgm:presLayoutVars>
      </dgm:prSet>
      <dgm:spPr/>
    </dgm:pt>
    <dgm:pt modelId="{BA0D3179-1EEF-A240-BA2E-F8672D99C06E}" type="pres">
      <dgm:prSet presAssocID="{34FBF0AC-457B-3F4A-92EC-BDA19591AB94}" presName="circ2" presStyleLbl="vennNode1" presStyleIdx="1" presStyleCnt="6"/>
      <dgm:spPr/>
    </dgm:pt>
    <dgm:pt modelId="{262A468A-E551-D648-9D18-1504EB3320F2}" type="pres">
      <dgm:prSet presAssocID="{34FBF0AC-457B-3F4A-92EC-BDA19591AB94}" presName="circ2Tx" presStyleLbl="revTx" presStyleIdx="0" presStyleCnt="0" custScaleX="138898" custLinFactNeighborX="41695" custLinFactNeighborY="-5075">
        <dgm:presLayoutVars>
          <dgm:chMax val="0"/>
          <dgm:chPref val="0"/>
          <dgm:bulletEnabled val="1"/>
        </dgm:presLayoutVars>
      </dgm:prSet>
      <dgm:spPr/>
    </dgm:pt>
    <dgm:pt modelId="{93E18144-F6E0-6C4C-B6DC-DCE11958F359}" type="pres">
      <dgm:prSet presAssocID="{5231AEC2-9849-A24A-8EF7-50AF3AF8DD64}" presName="circ3" presStyleLbl="vennNode1" presStyleIdx="2" presStyleCnt="6"/>
      <dgm:spPr/>
    </dgm:pt>
    <dgm:pt modelId="{AC2E50BF-BED8-F343-92D7-313D8B4A02B5}" type="pres">
      <dgm:prSet presAssocID="{5231AEC2-9849-A24A-8EF7-50AF3AF8DD64}" presName="circ3Tx" presStyleLbl="revTx" presStyleIdx="0" presStyleCnt="0" custScaleX="160342" custLinFactNeighborX="25073" custLinFactNeighborY="-16931">
        <dgm:presLayoutVars>
          <dgm:chMax val="0"/>
          <dgm:chPref val="0"/>
          <dgm:bulletEnabled val="1"/>
        </dgm:presLayoutVars>
      </dgm:prSet>
      <dgm:spPr/>
    </dgm:pt>
    <dgm:pt modelId="{78B5C999-79A0-D543-9261-F12414C2C44B}" type="pres">
      <dgm:prSet presAssocID="{ADB03D9D-71FB-E347-B56F-198A6AC762B9}" presName="circ4" presStyleLbl="vennNode1" presStyleIdx="3" presStyleCnt="6"/>
      <dgm:spPr/>
    </dgm:pt>
    <dgm:pt modelId="{75876EFE-02A7-A54D-9491-4F7DFE2B738E}" type="pres">
      <dgm:prSet presAssocID="{ADB03D9D-71FB-E347-B56F-198A6AC762B9}" presName="circ4Tx" presStyleLbl="revTx" presStyleIdx="0" presStyleCnt="0" custScaleX="222984">
        <dgm:presLayoutVars>
          <dgm:chMax val="0"/>
          <dgm:chPref val="0"/>
          <dgm:bulletEnabled val="1"/>
        </dgm:presLayoutVars>
      </dgm:prSet>
      <dgm:spPr/>
    </dgm:pt>
    <dgm:pt modelId="{1F8F0B34-CF5F-164F-838D-F2E8ABE38145}" type="pres">
      <dgm:prSet presAssocID="{30ECB259-08FA-AA4E-AD3B-3359CE730002}" presName="circ5" presStyleLbl="vennNode1" presStyleIdx="4" presStyleCnt="6"/>
      <dgm:spPr/>
    </dgm:pt>
    <dgm:pt modelId="{5D0CBB28-5263-D248-80BC-43DF4FB611AD}" type="pres">
      <dgm:prSet presAssocID="{30ECB259-08FA-AA4E-AD3B-3359CE730002}" presName="circ5Tx" presStyleLbl="revTx" presStyleIdx="0" presStyleCnt="0" custScaleX="148705">
        <dgm:presLayoutVars>
          <dgm:chMax val="0"/>
          <dgm:chPref val="0"/>
          <dgm:bulletEnabled val="1"/>
        </dgm:presLayoutVars>
      </dgm:prSet>
      <dgm:spPr/>
    </dgm:pt>
    <dgm:pt modelId="{28E45DD3-3359-EA47-ACE2-B79C6416106F}" type="pres">
      <dgm:prSet presAssocID="{401DA94D-7B02-B54E-A08F-64B2A6F77798}" presName="circ6" presStyleLbl="vennNode1" presStyleIdx="5" presStyleCnt="6"/>
      <dgm:spPr/>
    </dgm:pt>
    <dgm:pt modelId="{B4B9FB9E-02CC-E04A-9119-B5EC16D364ED}" type="pres">
      <dgm:prSet presAssocID="{401DA94D-7B02-B54E-A08F-64B2A6F77798}" presName="circ6Tx" presStyleLbl="revTx" presStyleIdx="0" presStyleCnt="0" custScaleX="158513" custLinFactNeighborX="-28799" custLinFactNeighborY="-80">
        <dgm:presLayoutVars>
          <dgm:chMax val="0"/>
          <dgm:chPref val="0"/>
          <dgm:bulletEnabled val="1"/>
        </dgm:presLayoutVars>
      </dgm:prSet>
      <dgm:spPr/>
    </dgm:pt>
  </dgm:ptLst>
  <dgm:cxnLst>
    <dgm:cxn modelId="{2535AA31-A2BA-724F-8D1E-F22266F12C85}" srcId="{ABB7F56B-5C7A-3E42-8AF2-D70F7FF3465B}" destId="{B07E1DE4-1848-EC44-B8C0-ADC241EBFDB3}" srcOrd="0" destOrd="0" parTransId="{E9CDE9A1-F69A-3041-825B-B0D5094EC8AF}" sibTransId="{5C366D58-1BF2-484E-9899-CD1DD5155238}"/>
    <dgm:cxn modelId="{EA72C935-65DC-44EC-A166-1EB73C270255}" type="presOf" srcId="{5231AEC2-9849-A24A-8EF7-50AF3AF8DD64}" destId="{AC2E50BF-BED8-F343-92D7-313D8B4A02B5}" srcOrd="0" destOrd="0" presId="urn:microsoft.com/office/officeart/2005/8/layout/venn1"/>
    <dgm:cxn modelId="{8745A486-3BF4-4CC6-BB9A-1E3778CBAD0F}" type="presOf" srcId="{34FBF0AC-457B-3F4A-92EC-BDA19591AB94}" destId="{262A468A-E551-D648-9D18-1504EB3320F2}" srcOrd="0" destOrd="0" presId="urn:microsoft.com/office/officeart/2005/8/layout/venn1"/>
    <dgm:cxn modelId="{6F127F96-664B-4974-A077-9A40B25E4DD4}" type="presOf" srcId="{401DA94D-7B02-B54E-A08F-64B2A6F77798}" destId="{B4B9FB9E-02CC-E04A-9119-B5EC16D364ED}" srcOrd="0" destOrd="0" presId="urn:microsoft.com/office/officeart/2005/8/layout/venn1"/>
    <dgm:cxn modelId="{1F14C296-661B-BD45-9DED-B1B4A053C65A}" srcId="{ABB7F56B-5C7A-3E42-8AF2-D70F7FF3465B}" destId="{30ECB259-08FA-AA4E-AD3B-3359CE730002}" srcOrd="4" destOrd="0" parTransId="{44D9FB93-70B9-7144-9CD6-3172030AE7CA}" sibTransId="{1F051AC4-5353-8841-85C0-09B11CAD6938}"/>
    <dgm:cxn modelId="{5DA1A39F-A193-594C-81E0-81B43397735B}" srcId="{ABB7F56B-5C7A-3E42-8AF2-D70F7FF3465B}" destId="{34FBF0AC-457B-3F4A-92EC-BDA19591AB94}" srcOrd="1" destOrd="0" parTransId="{49631B9D-87D7-6947-98E1-C3B0D134D70F}" sibTransId="{013E42AD-2608-314C-9C2B-DF272DFCC37A}"/>
    <dgm:cxn modelId="{0CF9F8A4-9F11-E643-A5E2-5956976D0972}" srcId="{ABB7F56B-5C7A-3E42-8AF2-D70F7FF3465B}" destId="{401DA94D-7B02-B54E-A08F-64B2A6F77798}" srcOrd="5" destOrd="0" parTransId="{34554B56-1739-7445-AB79-4830FEC5A343}" sibTransId="{B137B36E-17BB-C948-8C6A-33B805A1BE5F}"/>
    <dgm:cxn modelId="{674008B0-B0DA-42B8-A294-9218AEEE9876}" type="presOf" srcId="{B07E1DE4-1848-EC44-B8C0-ADC241EBFDB3}" destId="{3334DFE0-FD92-634C-9D04-7019932A61C0}" srcOrd="0" destOrd="0" presId="urn:microsoft.com/office/officeart/2005/8/layout/venn1"/>
    <dgm:cxn modelId="{F341E3C2-4D44-E84B-9223-0FF9261D333B}" srcId="{ABB7F56B-5C7A-3E42-8AF2-D70F7FF3465B}" destId="{ADB03D9D-71FB-E347-B56F-198A6AC762B9}" srcOrd="3" destOrd="0" parTransId="{9974FFED-067C-6C45-86E2-E88D07882DE5}" sibTransId="{FD1B98FF-1BE1-5847-9516-E041EDF284A2}"/>
    <dgm:cxn modelId="{CB949ECA-3E49-4C45-9F39-9B3154AED73C}" type="presOf" srcId="{ABB7F56B-5C7A-3E42-8AF2-D70F7FF3465B}" destId="{60D0CD5C-F890-9A4A-B491-4AAC58D474EB}" srcOrd="0" destOrd="0" presId="urn:microsoft.com/office/officeart/2005/8/layout/venn1"/>
    <dgm:cxn modelId="{7619A5DD-DE4E-2B4A-AD05-67E4BC0D7737}" srcId="{ABB7F56B-5C7A-3E42-8AF2-D70F7FF3465B}" destId="{5231AEC2-9849-A24A-8EF7-50AF3AF8DD64}" srcOrd="2" destOrd="0" parTransId="{B07020C0-84CF-3746-A637-2C5D3C497561}" sibTransId="{5D70F1BF-4124-AB4A-A20B-4258E2BDF262}"/>
    <dgm:cxn modelId="{D6A6FAE0-9CF8-4778-B509-3C711506A5D2}" type="presOf" srcId="{30ECB259-08FA-AA4E-AD3B-3359CE730002}" destId="{5D0CBB28-5263-D248-80BC-43DF4FB611AD}" srcOrd="0" destOrd="0" presId="urn:microsoft.com/office/officeart/2005/8/layout/venn1"/>
    <dgm:cxn modelId="{79A296F8-4348-42C8-8DD8-EF24A7DE7A62}" type="presOf" srcId="{ADB03D9D-71FB-E347-B56F-198A6AC762B9}" destId="{75876EFE-02A7-A54D-9491-4F7DFE2B738E}" srcOrd="0" destOrd="0" presId="urn:microsoft.com/office/officeart/2005/8/layout/venn1"/>
    <dgm:cxn modelId="{208CE66D-9510-4785-B51F-1C4CD398FC88}" type="presParOf" srcId="{60D0CD5C-F890-9A4A-B491-4AAC58D474EB}" destId="{2D29C99C-C2A7-DB42-8C8F-294FBEF53304}" srcOrd="0" destOrd="0" presId="urn:microsoft.com/office/officeart/2005/8/layout/venn1"/>
    <dgm:cxn modelId="{1D2761DA-32DB-4B29-A36B-FA0A2C550B76}" type="presParOf" srcId="{60D0CD5C-F890-9A4A-B491-4AAC58D474EB}" destId="{3334DFE0-FD92-634C-9D04-7019932A61C0}" srcOrd="1" destOrd="0" presId="urn:microsoft.com/office/officeart/2005/8/layout/venn1"/>
    <dgm:cxn modelId="{45772ED9-268F-4D03-AA6E-12788E682123}" type="presParOf" srcId="{60D0CD5C-F890-9A4A-B491-4AAC58D474EB}" destId="{BA0D3179-1EEF-A240-BA2E-F8672D99C06E}" srcOrd="2" destOrd="0" presId="urn:microsoft.com/office/officeart/2005/8/layout/venn1"/>
    <dgm:cxn modelId="{DB628A87-E59D-4B5F-9CC7-C584870EE4BF}" type="presParOf" srcId="{60D0CD5C-F890-9A4A-B491-4AAC58D474EB}" destId="{262A468A-E551-D648-9D18-1504EB3320F2}" srcOrd="3" destOrd="0" presId="urn:microsoft.com/office/officeart/2005/8/layout/venn1"/>
    <dgm:cxn modelId="{20B7321F-4791-4509-A31A-8E860DD43985}" type="presParOf" srcId="{60D0CD5C-F890-9A4A-B491-4AAC58D474EB}" destId="{93E18144-F6E0-6C4C-B6DC-DCE11958F359}" srcOrd="4" destOrd="0" presId="urn:microsoft.com/office/officeart/2005/8/layout/venn1"/>
    <dgm:cxn modelId="{00C5CDC8-3EBF-4DFF-A8A5-96BF427E4B42}" type="presParOf" srcId="{60D0CD5C-F890-9A4A-B491-4AAC58D474EB}" destId="{AC2E50BF-BED8-F343-92D7-313D8B4A02B5}" srcOrd="5" destOrd="0" presId="urn:microsoft.com/office/officeart/2005/8/layout/venn1"/>
    <dgm:cxn modelId="{CFE70AA4-384F-4C06-9E83-BAF988356E55}" type="presParOf" srcId="{60D0CD5C-F890-9A4A-B491-4AAC58D474EB}" destId="{78B5C999-79A0-D543-9261-F12414C2C44B}" srcOrd="6" destOrd="0" presId="urn:microsoft.com/office/officeart/2005/8/layout/venn1"/>
    <dgm:cxn modelId="{748C6863-6AB4-496A-AEA6-C7AC89601C5C}" type="presParOf" srcId="{60D0CD5C-F890-9A4A-B491-4AAC58D474EB}" destId="{75876EFE-02A7-A54D-9491-4F7DFE2B738E}" srcOrd="7" destOrd="0" presId="urn:microsoft.com/office/officeart/2005/8/layout/venn1"/>
    <dgm:cxn modelId="{D1CE79D8-78AF-462B-8F06-19671722B197}" type="presParOf" srcId="{60D0CD5C-F890-9A4A-B491-4AAC58D474EB}" destId="{1F8F0B34-CF5F-164F-838D-F2E8ABE38145}" srcOrd="8" destOrd="0" presId="urn:microsoft.com/office/officeart/2005/8/layout/venn1"/>
    <dgm:cxn modelId="{A71E2147-3F7F-450B-8E15-ADCDBAF84E73}" type="presParOf" srcId="{60D0CD5C-F890-9A4A-B491-4AAC58D474EB}" destId="{5D0CBB28-5263-D248-80BC-43DF4FB611AD}" srcOrd="9" destOrd="0" presId="urn:microsoft.com/office/officeart/2005/8/layout/venn1"/>
    <dgm:cxn modelId="{8A7E26A7-4B19-4AEA-ACC7-316F4B4662DB}" type="presParOf" srcId="{60D0CD5C-F890-9A4A-B491-4AAC58D474EB}" destId="{28E45DD3-3359-EA47-ACE2-B79C6416106F}" srcOrd="10" destOrd="0" presId="urn:microsoft.com/office/officeart/2005/8/layout/venn1"/>
    <dgm:cxn modelId="{38C988A9-962E-4673-B093-96BD3D866CDB}" type="presParOf" srcId="{60D0CD5C-F890-9A4A-B491-4AAC58D474EB}" destId="{B4B9FB9E-02CC-E04A-9119-B5EC16D364ED}"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7D99BB-B3E3-4A0D-B67F-EADC105066D6}" type="doc">
      <dgm:prSet loTypeId="urn:microsoft.com/office/officeart/2008/layout/LinedList" loCatId="list" qsTypeId="urn:microsoft.com/office/officeart/2005/8/quickstyle/simple1#5" qsCatId="simple" csTypeId="urn:microsoft.com/office/officeart/2005/8/colors/accent0_3#1" csCatId="mainScheme" phldr="1"/>
      <dgm:spPr/>
      <dgm:t>
        <a:bodyPr/>
        <a:lstStyle/>
        <a:p>
          <a:endParaRPr lang="en-US"/>
        </a:p>
      </dgm:t>
    </dgm:pt>
    <dgm:pt modelId="{ADEDD8B4-A757-4E4B-BC1A-8BE375192C38}">
      <dgm:prSet custT="1"/>
      <dgm:spPr/>
      <dgm:t>
        <a:bodyPr/>
        <a:lstStyle/>
        <a:p>
          <a:r>
            <a:rPr lang="en-GB" sz="2400" b="1" dirty="0">
              <a:latin typeface="Arial" panose="020B0604020202020204" pitchFamily="34" charset="0"/>
              <a:cs typeface="Arial" panose="020B0604020202020204" pitchFamily="34" charset="0"/>
            </a:rPr>
            <a:t>1. Commercial</a:t>
          </a:r>
          <a:endParaRPr lang="en-US" sz="2400" b="1" dirty="0">
            <a:latin typeface="Arial" panose="020B0604020202020204" pitchFamily="34" charset="0"/>
            <a:cs typeface="Arial" panose="020B0604020202020204" pitchFamily="34" charset="0"/>
          </a:endParaRPr>
        </a:p>
      </dgm:t>
    </dgm:pt>
    <dgm:pt modelId="{9845F131-814B-499D-83EA-E73C4EE30B77}" type="parTrans" cxnId="{64AB0EDD-8932-4025-BBB8-24921DF4BE1E}">
      <dgm:prSet/>
      <dgm:spPr/>
      <dgm:t>
        <a:bodyPr/>
        <a:lstStyle/>
        <a:p>
          <a:endParaRPr lang="en-US"/>
        </a:p>
      </dgm:t>
    </dgm:pt>
    <dgm:pt modelId="{19B9D43C-E0E3-4ECC-9D58-B7F67BAA955D}" type="sibTrans" cxnId="{64AB0EDD-8932-4025-BBB8-24921DF4BE1E}">
      <dgm:prSet/>
      <dgm:spPr/>
      <dgm:t>
        <a:bodyPr/>
        <a:lstStyle/>
        <a:p>
          <a:endParaRPr lang="en-US"/>
        </a:p>
      </dgm:t>
    </dgm:pt>
    <dgm:pt modelId="{AFD82D7A-16E4-4B16-B564-902EBEE40B49}">
      <dgm:prSet/>
      <dgm:spPr/>
      <dgm:t>
        <a:bodyPr/>
        <a:lstStyle/>
        <a:p>
          <a:r>
            <a:rPr lang="en-GB" dirty="0">
              <a:latin typeface="Arial" panose="020B0604020202020204" pitchFamily="34" charset="0"/>
              <a:cs typeface="Arial" panose="020B0604020202020204" pitchFamily="34" charset="0"/>
            </a:rPr>
            <a:t>Undeclared felling and incomplete </a:t>
          </a:r>
          <a:r>
            <a:rPr lang="en-GB" dirty="0" err="1">
              <a:latin typeface="Arial" panose="020B0604020202020204" pitchFamily="34" charset="0"/>
              <a:cs typeface="Arial" panose="020B0604020202020204" pitchFamily="34" charset="0"/>
            </a:rPr>
            <a:t>LiberTrace</a:t>
          </a:r>
          <a:r>
            <a:rPr lang="en-GB" dirty="0">
              <a:latin typeface="Arial" panose="020B0604020202020204" pitchFamily="34" charset="0"/>
              <a:cs typeface="Arial" panose="020B0604020202020204" pitchFamily="34" charset="0"/>
            </a:rPr>
            <a:t> data.</a:t>
          </a:r>
          <a:endParaRPr lang="en-US" dirty="0">
            <a:latin typeface="Arial" panose="020B0604020202020204" pitchFamily="34" charset="0"/>
            <a:cs typeface="Arial" panose="020B0604020202020204" pitchFamily="34" charset="0"/>
          </a:endParaRPr>
        </a:p>
      </dgm:t>
    </dgm:pt>
    <dgm:pt modelId="{8FDFFB00-9E8A-4FE4-A0A6-909241440C44}" type="parTrans" cxnId="{758710B9-4977-47E8-B65E-6CC9F3B89710}">
      <dgm:prSet/>
      <dgm:spPr/>
      <dgm:t>
        <a:bodyPr/>
        <a:lstStyle/>
        <a:p>
          <a:endParaRPr lang="en-US"/>
        </a:p>
      </dgm:t>
    </dgm:pt>
    <dgm:pt modelId="{A5DD45D7-B526-4C26-B98E-5C9DADAA4447}" type="sibTrans" cxnId="{758710B9-4977-47E8-B65E-6CC9F3B89710}">
      <dgm:prSet/>
      <dgm:spPr/>
      <dgm:t>
        <a:bodyPr/>
        <a:lstStyle/>
        <a:p>
          <a:endParaRPr lang="en-US"/>
        </a:p>
      </dgm:t>
    </dgm:pt>
    <dgm:pt modelId="{5FE7AA1E-F29F-4564-9D83-1676AB8DE53F}">
      <dgm:prSet/>
      <dgm:spPr/>
      <dgm:t>
        <a:bodyPr/>
        <a:lstStyle/>
        <a:p>
          <a:r>
            <a:rPr lang="en-GB" dirty="0">
              <a:latin typeface="Arial" panose="020B0604020202020204" pitchFamily="34" charset="0"/>
              <a:cs typeface="Arial" panose="020B0604020202020204" pitchFamily="34" charset="0"/>
            </a:rPr>
            <a:t>Abandoned logs estimated at </a:t>
          </a:r>
          <a:r>
            <a:rPr lang="en-GB" b="1" dirty="0">
              <a:latin typeface="Arial" panose="020B0604020202020204" pitchFamily="34" charset="0"/>
              <a:cs typeface="Arial" panose="020B0604020202020204" pitchFamily="34" charset="0"/>
            </a:rPr>
            <a:t>60,000–75,000 m³</a:t>
          </a:r>
          <a:r>
            <a:rPr lang="en-GB" dirty="0">
              <a:latin typeface="Arial" panose="020B0604020202020204" pitchFamily="34" charset="0"/>
              <a:cs typeface="Arial" panose="020B0604020202020204" pitchFamily="34" charset="0"/>
            </a:rPr>
            <a:t>, representing over </a:t>
          </a:r>
          <a:r>
            <a:rPr lang="en-GB" b="1" dirty="0">
              <a:latin typeface="Arial" panose="020B0604020202020204" pitchFamily="34" charset="0"/>
              <a:cs typeface="Arial" panose="020B0604020202020204" pitchFamily="34" charset="0"/>
            </a:rPr>
            <a:t>USD 1 million</a:t>
          </a:r>
          <a:r>
            <a:rPr lang="en-GB" dirty="0">
              <a:latin typeface="Arial" panose="020B0604020202020204" pitchFamily="34" charset="0"/>
              <a:cs typeface="Arial" panose="020B0604020202020204" pitchFamily="34" charset="0"/>
            </a:rPr>
            <a:t> in lost stumpage and export revenue. </a:t>
          </a:r>
          <a:endParaRPr lang="en-US" dirty="0">
            <a:latin typeface="Arial" panose="020B0604020202020204" pitchFamily="34" charset="0"/>
            <a:cs typeface="Arial" panose="020B0604020202020204" pitchFamily="34" charset="0"/>
          </a:endParaRPr>
        </a:p>
      </dgm:t>
    </dgm:pt>
    <dgm:pt modelId="{282661B7-7398-46B4-80EB-42E344518AE2}" type="parTrans" cxnId="{1914175E-8337-4AE4-99D8-920590B3AFA0}">
      <dgm:prSet/>
      <dgm:spPr/>
      <dgm:t>
        <a:bodyPr/>
        <a:lstStyle/>
        <a:p>
          <a:endParaRPr lang="en-US"/>
        </a:p>
      </dgm:t>
    </dgm:pt>
    <dgm:pt modelId="{5F2AA769-1330-4C47-A635-88F78EC54017}" type="sibTrans" cxnId="{1914175E-8337-4AE4-99D8-920590B3AFA0}">
      <dgm:prSet/>
      <dgm:spPr/>
      <dgm:t>
        <a:bodyPr/>
        <a:lstStyle/>
        <a:p>
          <a:endParaRPr lang="en-US"/>
        </a:p>
      </dgm:t>
    </dgm:pt>
    <dgm:pt modelId="{450C6235-EC9D-4041-804D-0669A515803D}">
      <dgm:prSet/>
      <dgm:spPr/>
      <dgm:t>
        <a:bodyPr/>
        <a:lstStyle/>
        <a:p>
          <a:r>
            <a:rPr lang="en-GB" dirty="0">
              <a:latin typeface="Arial" panose="020B0604020202020204" pitchFamily="34" charset="0"/>
              <a:cs typeface="Arial" panose="020B0604020202020204" pitchFamily="34" charset="0"/>
            </a:rPr>
            <a:t>Dormant legality verifiers, limited joint audits and inadequate resources for Commercial Annual Audits.</a:t>
          </a:r>
          <a:endParaRPr lang="en-US" dirty="0">
            <a:latin typeface="Arial" panose="020B0604020202020204" pitchFamily="34" charset="0"/>
            <a:cs typeface="Arial" panose="020B0604020202020204" pitchFamily="34" charset="0"/>
          </a:endParaRPr>
        </a:p>
      </dgm:t>
    </dgm:pt>
    <dgm:pt modelId="{F7E7F51C-C006-4D0D-B13D-0EFA10AD448B}" type="parTrans" cxnId="{B70E7B0A-184F-47BA-9A6D-3BBDAD010571}">
      <dgm:prSet/>
      <dgm:spPr/>
      <dgm:t>
        <a:bodyPr/>
        <a:lstStyle/>
        <a:p>
          <a:endParaRPr lang="en-US"/>
        </a:p>
      </dgm:t>
    </dgm:pt>
    <dgm:pt modelId="{615F1CD8-E501-4033-A8F5-D9810E8C9A55}" type="sibTrans" cxnId="{B70E7B0A-184F-47BA-9A6D-3BBDAD010571}">
      <dgm:prSet/>
      <dgm:spPr/>
      <dgm:t>
        <a:bodyPr/>
        <a:lstStyle/>
        <a:p>
          <a:endParaRPr lang="en-US"/>
        </a:p>
      </dgm:t>
    </dgm:pt>
    <dgm:pt modelId="{31E513DD-193B-4DEA-99A8-0B3189AF3AFF}">
      <dgm:prSet custT="1"/>
      <dgm:spPr/>
      <dgm:t>
        <a:bodyPr/>
        <a:lstStyle/>
        <a:p>
          <a:r>
            <a:rPr lang="en-US" sz="2400" b="1" dirty="0">
              <a:latin typeface="Arial" panose="020B0604020202020204" pitchFamily="34" charset="0"/>
              <a:cs typeface="Arial" panose="020B0604020202020204" pitchFamily="34" charset="0"/>
            </a:rPr>
            <a:t>2. Community</a:t>
          </a:r>
        </a:p>
      </dgm:t>
    </dgm:pt>
    <dgm:pt modelId="{0C19D685-23F4-4D1A-BA99-3A3145970E28}" type="parTrans" cxnId="{F59BB6E1-3AF0-4B7B-B9B0-1EC8F243EC6B}">
      <dgm:prSet/>
      <dgm:spPr/>
      <dgm:t>
        <a:bodyPr/>
        <a:lstStyle/>
        <a:p>
          <a:endParaRPr lang="en-US"/>
        </a:p>
      </dgm:t>
    </dgm:pt>
    <dgm:pt modelId="{141D0EC3-122A-4188-A941-845DBCC880C1}" type="sibTrans" cxnId="{F59BB6E1-3AF0-4B7B-B9B0-1EC8F243EC6B}">
      <dgm:prSet/>
      <dgm:spPr/>
      <dgm:t>
        <a:bodyPr/>
        <a:lstStyle/>
        <a:p>
          <a:endParaRPr lang="en-US"/>
        </a:p>
      </dgm:t>
    </dgm:pt>
    <dgm:pt modelId="{66CE6171-F9B0-4D2B-A698-2A5441D38ECA}">
      <dgm:prSet/>
      <dgm:spPr/>
      <dgm:t>
        <a:bodyPr/>
        <a:lstStyle/>
        <a:p>
          <a:r>
            <a:rPr lang="en-GB" dirty="0">
              <a:latin typeface="Arial" panose="020B0604020202020204" pitchFamily="34" charset="0"/>
              <a:cs typeface="Arial" panose="020B0604020202020204" pitchFamily="34" charset="0"/>
            </a:rPr>
            <a:t>Ineffective governance structures as CFMBs have overshadowed the other structures in decision-making processes.</a:t>
          </a:r>
          <a:endParaRPr lang="en-US" dirty="0">
            <a:latin typeface="Arial" panose="020B0604020202020204" pitchFamily="34" charset="0"/>
            <a:cs typeface="Arial" panose="020B0604020202020204" pitchFamily="34" charset="0"/>
          </a:endParaRPr>
        </a:p>
      </dgm:t>
    </dgm:pt>
    <dgm:pt modelId="{B4321AA7-1C5D-43C9-A2E1-D71F40F3614B}" type="parTrans" cxnId="{49933FD2-0EEE-4F42-9187-15AC2BDEFDEE}">
      <dgm:prSet/>
      <dgm:spPr/>
      <dgm:t>
        <a:bodyPr/>
        <a:lstStyle/>
        <a:p>
          <a:endParaRPr lang="en-US"/>
        </a:p>
      </dgm:t>
    </dgm:pt>
    <dgm:pt modelId="{F1E33879-7569-4AF4-9438-92B8A584F5C8}" type="sibTrans" cxnId="{49933FD2-0EEE-4F42-9187-15AC2BDEFDEE}">
      <dgm:prSet/>
      <dgm:spPr/>
      <dgm:t>
        <a:bodyPr/>
        <a:lstStyle/>
        <a:p>
          <a:endParaRPr lang="en-US"/>
        </a:p>
      </dgm:t>
    </dgm:pt>
    <dgm:pt modelId="{E8356E71-C628-4B5A-99FF-8757E7BE018E}">
      <dgm:prSet/>
      <dgm:spPr/>
      <dgm:t>
        <a:bodyPr/>
        <a:lstStyle/>
        <a:p>
          <a:r>
            <a:rPr lang="en-US" dirty="0">
              <a:latin typeface="Arial" panose="020B0604020202020204" pitchFamily="34" charset="0"/>
              <a:cs typeface="Arial" panose="020B0604020202020204" pitchFamily="34" charset="0"/>
            </a:rPr>
            <a:t>Inadequate oversight and enforcement by FDA in </a:t>
          </a:r>
          <a:r>
            <a:rPr lang="en-GB" dirty="0">
              <a:latin typeface="Arial" panose="020B0604020202020204" pitchFamily="34" charset="0"/>
              <a:cs typeface="Arial" panose="020B0604020202020204" pitchFamily="34" charset="0"/>
            </a:rPr>
            <a:t>the operations of Authorized Forest Communities (AFCs).</a:t>
          </a:r>
          <a:r>
            <a:rPr lang="en-US" dirty="0">
              <a:latin typeface="Arial" panose="020B0604020202020204" pitchFamily="34" charset="0"/>
              <a:cs typeface="Arial" panose="020B0604020202020204" pitchFamily="34" charset="0"/>
            </a:rPr>
            <a:t> </a:t>
          </a:r>
        </a:p>
      </dgm:t>
    </dgm:pt>
    <dgm:pt modelId="{71CFC227-A4D8-4DCD-8F93-03158EBDFE17}" type="parTrans" cxnId="{80A5741A-A0A9-453E-B787-F9FAD50D3A60}">
      <dgm:prSet/>
      <dgm:spPr/>
      <dgm:t>
        <a:bodyPr/>
        <a:lstStyle/>
        <a:p>
          <a:endParaRPr lang="en-US"/>
        </a:p>
      </dgm:t>
    </dgm:pt>
    <dgm:pt modelId="{977F8646-D569-4B35-B135-76100A306415}" type="sibTrans" cxnId="{80A5741A-A0A9-453E-B787-F9FAD50D3A60}">
      <dgm:prSet/>
      <dgm:spPr/>
      <dgm:t>
        <a:bodyPr/>
        <a:lstStyle/>
        <a:p>
          <a:endParaRPr lang="en-US"/>
        </a:p>
      </dgm:t>
    </dgm:pt>
    <dgm:pt modelId="{F6F916D1-5DDB-41DF-A937-FA33ADF9C202}">
      <dgm:prSet/>
      <dgm:spPr/>
      <dgm:t>
        <a:bodyPr/>
        <a:lstStyle/>
        <a:p>
          <a:r>
            <a:rPr lang="en-GB" dirty="0">
              <a:latin typeface="Arial" panose="020B0604020202020204" pitchFamily="34" charset="0"/>
              <a:cs typeface="Arial" panose="020B0604020202020204" pitchFamily="34" charset="0"/>
            </a:rPr>
            <a:t>Pre-mature termination of commercial contracts by logging companies without paying liabilities to the communities.</a:t>
          </a:r>
          <a:endParaRPr lang="en-US" dirty="0">
            <a:latin typeface="Arial" panose="020B0604020202020204" pitchFamily="34" charset="0"/>
            <a:cs typeface="Arial" panose="020B0604020202020204" pitchFamily="34" charset="0"/>
          </a:endParaRPr>
        </a:p>
      </dgm:t>
    </dgm:pt>
    <dgm:pt modelId="{8E97CFAD-90BF-4D60-8EC1-9E8661590A1F}" type="parTrans" cxnId="{38BB58D1-D9D0-4E2B-96F6-53078D0B50B4}">
      <dgm:prSet/>
      <dgm:spPr/>
      <dgm:t>
        <a:bodyPr/>
        <a:lstStyle/>
        <a:p>
          <a:endParaRPr lang="en-US"/>
        </a:p>
      </dgm:t>
    </dgm:pt>
    <dgm:pt modelId="{332DB6E1-1996-4B74-839C-D4954FB51E9E}" type="sibTrans" cxnId="{38BB58D1-D9D0-4E2B-96F6-53078D0B50B4}">
      <dgm:prSet/>
      <dgm:spPr/>
      <dgm:t>
        <a:bodyPr/>
        <a:lstStyle/>
        <a:p>
          <a:endParaRPr lang="en-US"/>
        </a:p>
      </dgm:t>
    </dgm:pt>
    <dgm:pt modelId="{7F6613D2-9B7E-C944-9F0C-CF9A4D76E06C}" type="pres">
      <dgm:prSet presAssocID="{467D99BB-B3E3-4A0D-B67F-EADC105066D6}" presName="vert0" presStyleCnt="0">
        <dgm:presLayoutVars>
          <dgm:dir/>
          <dgm:animOne val="branch"/>
          <dgm:animLvl val="lvl"/>
        </dgm:presLayoutVars>
      </dgm:prSet>
      <dgm:spPr/>
    </dgm:pt>
    <dgm:pt modelId="{E2FE7C98-80F5-3E41-8E38-34F8B3D9ECDF}" type="pres">
      <dgm:prSet presAssocID="{ADEDD8B4-A757-4E4B-BC1A-8BE375192C38}" presName="thickLine" presStyleLbl="alignNode1" presStyleIdx="0" presStyleCnt="8"/>
      <dgm:spPr/>
    </dgm:pt>
    <dgm:pt modelId="{2A9E36F1-709D-A945-8CEE-48021B3EDAF8}" type="pres">
      <dgm:prSet presAssocID="{ADEDD8B4-A757-4E4B-BC1A-8BE375192C38}" presName="horz1" presStyleCnt="0"/>
      <dgm:spPr/>
    </dgm:pt>
    <dgm:pt modelId="{3556339B-D99B-1C4F-B6CE-39F5252BD805}" type="pres">
      <dgm:prSet presAssocID="{ADEDD8B4-A757-4E4B-BC1A-8BE375192C38}" presName="tx1" presStyleLbl="revTx" presStyleIdx="0" presStyleCnt="8"/>
      <dgm:spPr/>
    </dgm:pt>
    <dgm:pt modelId="{005DF6B4-5BC1-3542-9401-B0EF5E58C8CE}" type="pres">
      <dgm:prSet presAssocID="{ADEDD8B4-A757-4E4B-BC1A-8BE375192C38}" presName="vert1" presStyleCnt="0"/>
      <dgm:spPr/>
    </dgm:pt>
    <dgm:pt modelId="{7C2C713D-C128-A841-A3C2-3FB9899172BE}" type="pres">
      <dgm:prSet presAssocID="{AFD82D7A-16E4-4B16-B564-902EBEE40B49}" presName="thickLine" presStyleLbl="alignNode1" presStyleIdx="1" presStyleCnt="8"/>
      <dgm:spPr/>
    </dgm:pt>
    <dgm:pt modelId="{7D634660-F3F0-3A48-8151-F68FC3CF1A27}" type="pres">
      <dgm:prSet presAssocID="{AFD82D7A-16E4-4B16-B564-902EBEE40B49}" presName="horz1" presStyleCnt="0"/>
      <dgm:spPr/>
    </dgm:pt>
    <dgm:pt modelId="{8BF6C13E-C57C-E94B-A540-EFE24C43EB05}" type="pres">
      <dgm:prSet presAssocID="{AFD82D7A-16E4-4B16-B564-902EBEE40B49}" presName="tx1" presStyleLbl="revTx" presStyleIdx="1" presStyleCnt="8"/>
      <dgm:spPr/>
    </dgm:pt>
    <dgm:pt modelId="{EFF136AA-79BD-6D40-8231-2969703C05D0}" type="pres">
      <dgm:prSet presAssocID="{AFD82D7A-16E4-4B16-B564-902EBEE40B49}" presName="vert1" presStyleCnt="0"/>
      <dgm:spPr/>
    </dgm:pt>
    <dgm:pt modelId="{634AED48-D48D-EB4B-8D32-5B2A082B568F}" type="pres">
      <dgm:prSet presAssocID="{5FE7AA1E-F29F-4564-9D83-1676AB8DE53F}" presName="thickLine" presStyleLbl="alignNode1" presStyleIdx="2" presStyleCnt="8"/>
      <dgm:spPr/>
    </dgm:pt>
    <dgm:pt modelId="{C5A2772A-08AF-CC45-B188-637D4024CF25}" type="pres">
      <dgm:prSet presAssocID="{5FE7AA1E-F29F-4564-9D83-1676AB8DE53F}" presName="horz1" presStyleCnt="0"/>
      <dgm:spPr/>
    </dgm:pt>
    <dgm:pt modelId="{EE81E5EA-5029-9D43-B231-6D511C547AA9}" type="pres">
      <dgm:prSet presAssocID="{5FE7AA1E-F29F-4564-9D83-1676AB8DE53F}" presName="tx1" presStyleLbl="revTx" presStyleIdx="2" presStyleCnt="8"/>
      <dgm:spPr/>
    </dgm:pt>
    <dgm:pt modelId="{FEFD6448-27C3-4545-A32C-B42D68B90853}" type="pres">
      <dgm:prSet presAssocID="{5FE7AA1E-F29F-4564-9D83-1676AB8DE53F}" presName="vert1" presStyleCnt="0"/>
      <dgm:spPr/>
    </dgm:pt>
    <dgm:pt modelId="{C0096CE4-52E1-B642-B6B6-A5BD8C76D138}" type="pres">
      <dgm:prSet presAssocID="{450C6235-EC9D-4041-804D-0669A515803D}" presName="thickLine" presStyleLbl="alignNode1" presStyleIdx="3" presStyleCnt="8"/>
      <dgm:spPr/>
    </dgm:pt>
    <dgm:pt modelId="{5EEA0069-8EF8-534B-8A73-C99F3560606A}" type="pres">
      <dgm:prSet presAssocID="{450C6235-EC9D-4041-804D-0669A515803D}" presName="horz1" presStyleCnt="0"/>
      <dgm:spPr/>
    </dgm:pt>
    <dgm:pt modelId="{D2AB208A-DA0C-5C46-8EF7-AC1D168FB92E}" type="pres">
      <dgm:prSet presAssocID="{450C6235-EC9D-4041-804D-0669A515803D}" presName="tx1" presStyleLbl="revTx" presStyleIdx="3" presStyleCnt="8"/>
      <dgm:spPr/>
    </dgm:pt>
    <dgm:pt modelId="{E60362AE-13CE-034B-A4B4-D8FB32235C88}" type="pres">
      <dgm:prSet presAssocID="{450C6235-EC9D-4041-804D-0669A515803D}" presName="vert1" presStyleCnt="0"/>
      <dgm:spPr/>
    </dgm:pt>
    <dgm:pt modelId="{9F47B25E-6731-F54F-B9D8-5429A82CBB3D}" type="pres">
      <dgm:prSet presAssocID="{31E513DD-193B-4DEA-99A8-0B3189AF3AFF}" presName="thickLine" presStyleLbl="alignNode1" presStyleIdx="4" presStyleCnt="8"/>
      <dgm:spPr/>
    </dgm:pt>
    <dgm:pt modelId="{CC585ADC-5F84-274F-AEC6-D861BAA5F44F}" type="pres">
      <dgm:prSet presAssocID="{31E513DD-193B-4DEA-99A8-0B3189AF3AFF}" presName="horz1" presStyleCnt="0"/>
      <dgm:spPr/>
    </dgm:pt>
    <dgm:pt modelId="{AA72E487-8630-8C40-8E1B-F9F31366BC72}" type="pres">
      <dgm:prSet presAssocID="{31E513DD-193B-4DEA-99A8-0B3189AF3AFF}" presName="tx1" presStyleLbl="revTx" presStyleIdx="4" presStyleCnt="8"/>
      <dgm:spPr/>
    </dgm:pt>
    <dgm:pt modelId="{783394DF-A7B2-9947-BD67-DB9973A1F536}" type="pres">
      <dgm:prSet presAssocID="{31E513DD-193B-4DEA-99A8-0B3189AF3AFF}" presName="vert1" presStyleCnt="0"/>
      <dgm:spPr/>
    </dgm:pt>
    <dgm:pt modelId="{B629EC42-0674-244C-884F-F2DCE5FD3435}" type="pres">
      <dgm:prSet presAssocID="{66CE6171-F9B0-4D2B-A698-2A5441D38ECA}" presName="thickLine" presStyleLbl="alignNode1" presStyleIdx="5" presStyleCnt="8"/>
      <dgm:spPr/>
    </dgm:pt>
    <dgm:pt modelId="{7EBA1287-0A4A-B74E-807C-6F5C7F89B384}" type="pres">
      <dgm:prSet presAssocID="{66CE6171-F9B0-4D2B-A698-2A5441D38ECA}" presName="horz1" presStyleCnt="0"/>
      <dgm:spPr/>
    </dgm:pt>
    <dgm:pt modelId="{EDA59E7E-94A1-F441-8AAF-5B1CEADC18C7}" type="pres">
      <dgm:prSet presAssocID="{66CE6171-F9B0-4D2B-A698-2A5441D38ECA}" presName="tx1" presStyleLbl="revTx" presStyleIdx="5" presStyleCnt="8"/>
      <dgm:spPr/>
    </dgm:pt>
    <dgm:pt modelId="{8756A7A6-6B35-B548-95F3-1D6AD66306FC}" type="pres">
      <dgm:prSet presAssocID="{66CE6171-F9B0-4D2B-A698-2A5441D38ECA}" presName="vert1" presStyleCnt="0"/>
      <dgm:spPr/>
    </dgm:pt>
    <dgm:pt modelId="{8480F3B2-DE59-514E-8C21-BB0DBFA64901}" type="pres">
      <dgm:prSet presAssocID="{E8356E71-C628-4B5A-99FF-8757E7BE018E}" presName="thickLine" presStyleLbl="alignNode1" presStyleIdx="6" presStyleCnt="8"/>
      <dgm:spPr/>
    </dgm:pt>
    <dgm:pt modelId="{4CBF8386-D67F-4947-804F-BA6C4590E285}" type="pres">
      <dgm:prSet presAssocID="{E8356E71-C628-4B5A-99FF-8757E7BE018E}" presName="horz1" presStyleCnt="0"/>
      <dgm:spPr/>
    </dgm:pt>
    <dgm:pt modelId="{900231E2-ADD4-CF46-B302-A131C6A872EA}" type="pres">
      <dgm:prSet presAssocID="{E8356E71-C628-4B5A-99FF-8757E7BE018E}" presName="tx1" presStyleLbl="revTx" presStyleIdx="6" presStyleCnt="8"/>
      <dgm:spPr/>
    </dgm:pt>
    <dgm:pt modelId="{8BD54F8B-FC96-F441-B5C7-19B915322C32}" type="pres">
      <dgm:prSet presAssocID="{E8356E71-C628-4B5A-99FF-8757E7BE018E}" presName="vert1" presStyleCnt="0"/>
      <dgm:spPr/>
    </dgm:pt>
    <dgm:pt modelId="{220A853A-4097-8A4D-9DBD-7F651F0D2252}" type="pres">
      <dgm:prSet presAssocID="{F6F916D1-5DDB-41DF-A937-FA33ADF9C202}" presName="thickLine" presStyleLbl="alignNode1" presStyleIdx="7" presStyleCnt="8"/>
      <dgm:spPr/>
    </dgm:pt>
    <dgm:pt modelId="{D4EBA6D9-DA3C-C747-ADA1-195EA6EB48BF}" type="pres">
      <dgm:prSet presAssocID="{F6F916D1-5DDB-41DF-A937-FA33ADF9C202}" presName="horz1" presStyleCnt="0"/>
      <dgm:spPr/>
    </dgm:pt>
    <dgm:pt modelId="{8A7A8B55-8A9E-EB4D-A285-FB53D38A7341}" type="pres">
      <dgm:prSet presAssocID="{F6F916D1-5DDB-41DF-A937-FA33ADF9C202}" presName="tx1" presStyleLbl="revTx" presStyleIdx="7" presStyleCnt="8"/>
      <dgm:spPr/>
    </dgm:pt>
    <dgm:pt modelId="{DF47F706-4CCD-094F-B7EF-65A84F68CDF8}" type="pres">
      <dgm:prSet presAssocID="{F6F916D1-5DDB-41DF-A937-FA33ADF9C202}" presName="vert1" presStyleCnt="0"/>
      <dgm:spPr/>
    </dgm:pt>
  </dgm:ptLst>
  <dgm:cxnLst>
    <dgm:cxn modelId="{B70E7B0A-184F-47BA-9A6D-3BBDAD010571}" srcId="{467D99BB-B3E3-4A0D-B67F-EADC105066D6}" destId="{450C6235-EC9D-4041-804D-0669A515803D}" srcOrd="3" destOrd="0" parTransId="{F7E7F51C-C006-4D0D-B13D-0EFA10AD448B}" sibTransId="{615F1CD8-E501-4033-A8F5-D9810E8C9A55}"/>
    <dgm:cxn modelId="{80A5741A-A0A9-453E-B787-F9FAD50D3A60}" srcId="{467D99BB-B3E3-4A0D-B67F-EADC105066D6}" destId="{E8356E71-C628-4B5A-99FF-8757E7BE018E}" srcOrd="6" destOrd="0" parTransId="{71CFC227-A4D8-4DCD-8F93-03158EBDFE17}" sibTransId="{977F8646-D569-4B35-B135-76100A306415}"/>
    <dgm:cxn modelId="{B68BB73F-97E4-094F-B937-922B1C1EE61F}" type="presOf" srcId="{ADEDD8B4-A757-4E4B-BC1A-8BE375192C38}" destId="{3556339B-D99B-1C4F-B6CE-39F5252BD805}" srcOrd="0" destOrd="0" presId="urn:microsoft.com/office/officeart/2008/layout/LinedList"/>
    <dgm:cxn modelId="{1914175E-8337-4AE4-99D8-920590B3AFA0}" srcId="{467D99BB-B3E3-4A0D-B67F-EADC105066D6}" destId="{5FE7AA1E-F29F-4564-9D83-1676AB8DE53F}" srcOrd="2" destOrd="0" parTransId="{282661B7-7398-46B4-80EB-42E344518AE2}" sibTransId="{5F2AA769-1330-4C47-A635-88F78EC54017}"/>
    <dgm:cxn modelId="{3B0BFB69-F784-8F4D-8C43-45A9082C6E14}" type="presOf" srcId="{F6F916D1-5DDB-41DF-A937-FA33ADF9C202}" destId="{8A7A8B55-8A9E-EB4D-A285-FB53D38A7341}" srcOrd="0" destOrd="0" presId="urn:microsoft.com/office/officeart/2008/layout/LinedList"/>
    <dgm:cxn modelId="{5C41596C-1292-AD49-AA4D-BA4E36AC7B25}" type="presOf" srcId="{E8356E71-C628-4B5A-99FF-8757E7BE018E}" destId="{900231E2-ADD4-CF46-B302-A131C6A872EA}" srcOrd="0" destOrd="0" presId="urn:microsoft.com/office/officeart/2008/layout/LinedList"/>
    <dgm:cxn modelId="{BB636356-FFAA-2F4D-8E57-CACE4E6BE67D}" type="presOf" srcId="{AFD82D7A-16E4-4B16-B564-902EBEE40B49}" destId="{8BF6C13E-C57C-E94B-A540-EFE24C43EB05}" srcOrd="0" destOrd="0" presId="urn:microsoft.com/office/officeart/2008/layout/LinedList"/>
    <dgm:cxn modelId="{898ECC87-37BB-8A47-BF17-758993F95456}" type="presOf" srcId="{450C6235-EC9D-4041-804D-0669A515803D}" destId="{D2AB208A-DA0C-5C46-8EF7-AC1D168FB92E}" srcOrd="0" destOrd="0" presId="urn:microsoft.com/office/officeart/2008/layout/LinedList"/>
    <dgm:cxn modelId="{5E47BF88-97E3-FB44-864E-C94057508491}" type="presOf" srcId="{5FE7AA1E-F29F-4564-9D83-1676AB8DE53F}" destId="{EE81E5EA-5029-9D43-B231-6D511C547AA9}" srcOrd="0" destOrd="0" presId="urn:microsoft.com/office/officeart/2008/layout/LinedList"/>
    <dgm:cxn modelId="{3B1A9C93-8EE2-CD44-B13E-19FFEDC7F522}" type="presOf" srcId="{66CE6171-F9B0-4D2B-A698-2A5441D38ECA}" destId="{EDA59E7E-94A1-F441-8AAF-5B1CEADC18C7}" srcOrd="0" destOrd="0" presId="urn:microsoft.com/office/officeart/2008/layout/LinedList"/>
    <dgm:cxn modelId="{758710B9-4977-47E8-B65E-6CC9F3B89710}" srcId="{467D99BB-B3E3-4A0D-B67F-EADC105066D6}" destId="{AFD82D7A-16E4-4B16-B564-902EBEE40B49}" srcOrd="1" destOrd="0" parTransId="{8FDFFB00-9E8A-4FE4-A0A6-909241440C44}" sibTransId="{A5DD45D7-B526-4C26-B98E-5C9DADAA4447}"/>
    <dgm:cxn modelId="{6F31E2BB-E9D4-954F-9017-1ABB5EACC9B6}" type="presOf" srcId="{31E513DD-193B-4DEA-99A8-0B3189AF3AFF}" destId="{AA72E487-8630-8C40-8E1B-F9F31366BC72}" srcOrd="0" destOrd="0" presId="urn:microsoft.com/office/officeart/2008/layout/LinedList"/>
    <dgm:cxn modelId="{A97B63D1-D1BE-E943-B6DC-A85BBCCAD745}" type="presOf" srcId="{467D99BB-B3E3-4A0D-B67F-EADC105066D6}" destId="{7F6613D2-9B7E-C944-9F0C-CF9A4D76E06C}" srcOrd="0" destOrd="0" presId="urn:microsoft.com/office/officeart/2008/layout/LinedList"/>
    <dgm:cxn modelId="{38BB58D1-D9D0-4E2B-96F6-53078D0B50B4}" srcId="{467D99BB-B3E3-4A0D-B67F-EADC105066D6}" destId="{F6F916D1-5DDB-41DF-A937-FA33ADF9C202}" srcOrd="7" destOrd="0" parTransId="{8E97CFAD-90BF-4D60-8EC1-9E8661590A1F}" sibTransId="{332DB6E1-1996-4B74-839C-D4954FB51E9E}"/>
    <dgm:cxn modelId="{49933FD2-0EEE-4F42-9187-15AC2BDEFDEE}" srcId="{467D99BB-B3E3-4A0D-B67F-EADC105066D6}" destId="{66CE6171-F9B0-4D2B-A698-2A5441D38ECA}" srcOrd="5" destOrd="0" parTransId="{B4321AA7-1C5D-43C9-A2E1-D71F40F3614B}" sibTransId="{F1E33879-7569-4AF4-9438-92B8A584F5C8}"/>
    <dgm:cxn modelId="{64AB0EDD-8932-4025-BBB8-24921DF4BE1E}" srcId="{467D99BB-B3E3-4A0D-B67F-EADC105066D6}" destId="{ADEDD8B4-A757-4E4B-BC1A-8BE375192C38}" srcOrd="0" destOrd="0" parTransId="{9845F131-814B-499D-83EA-E73C4EE30B77}" sibTransId="{19B9D43C-E0E3-4ECC-9D58-B7F67BAA955D}"/>
    <dgm:cxn modelId="{F59BB6E1-3AF0-4B7B-B9B0-1EC8F243EC6B}" srcId="{467D99BB-B3E3-4A0D-B67F-EADC105066D6}" destId="{31E513DD-193B-4DEA-99A8-0B3189AF3AFF}" srcOrd="4" destOrd="0" parTransId="{0C19D685-23F4-4D1A-BA99-3A3145970E28}" sibTransId="{141D0EC3-122A-4188-A941-845DBCC880C1}"/>
    <dgm:cxn modelId="{1421E24B-FFFB-4E48-B6E4-C826D6D886BE}" type="presParOf" srcId="{7F6613D2-9B7E-C944-9F0C-CF9A4D76E06C}" destId="{E2FE7C98-80F5-3E41-8E38-34F8B3D9ECDF}" srcOrd="0" destOrd="0" presId="urn:microsoft.com/office/officeart/2008/layout/LinedList"/>
    <dgm:cxn modelId="{87F34E22-1523-0C4C-8113-53EB12DEC407}" type="presParOf" srcId="{7F6613D2-9B7E-C944-9F0C-CF9A4D76E06C}" destId="{2A9E36F1-709D-A945-8CEE-48021B3EDAF8}" srcOrd="1" destOrd="0" presId="urn:microsoft.com/office/officeart/2008/layout/LinedList"/>
    <dgm:cxn modelId="{0B80F2AD-C74B-6F4F-93BB-3126E1BE76BF}" type="presParOf" srcId="{2A9E36F1-709D-A945-8CEE-48021B3EDAF8}" destId="{3556339B-D99B-1C4F-B6CE-39F5252BD805}" srcOrd="0" destOrd="0" presId="urn:microsoft.com/office/officeart/2008/layout/LinedList"/>
    <dgm:cxn modelId="{827FDD92-B18A-4049-9F11-9DEC811C5657}" type="presParOf" srcId="{2A9E36F1-709D-A945-8CEE-48021B3EDAF8}" destId="{005DF6B4-5BC1-3542-9401-B0EF5E58C8CE}" srcOrd="1" destOrd="0" presId="urn:microsoft.com/office/officeart/2008/layout/LinedList"/>
    <dgm:cxn modelId="{77A6FFBE-BB75-DF43-A424-2F9D338968DD}" type="presParOf" srcId="{7F6613D2-9B7E-C944-9F0C-CF9A4D76E06C}" destId="{7C2C713D-C128-A841-A3C2-3FB9899172BE}" srcOrd="2" destOrd="0" presId="urn:microsoft.com/office/officeart/2008/layout/LinedList"/>
    <dgm:cxn modelId="{FD2ECA2F-52AB-644B-8870-C50E2BD86691}" type="presParOf" srcId="{7F6613D2-9B7E-C944-9F0C-CF9A4D76E06C}" destId="{7D634660-F3F0-3A48-8151-F68FC3CF1A27}" srcOrd="3" destOrd="0" presId="urn:microsoft.com/office/officeart/2008/layout/LinedList"/>
    <dgm:cxn modelId="{E782D31A-BAD7-9647-9F65-934FA9470C44}" type="presParOf" srcId="{7D634660-F3F0-3A48-8151-F68FC3CF1A27}" destId="{8BF6C13E-C57C-E94B-A540-EFE24C43EB05}" srcOrd="0" destOrd="0" presId="urn:microsoft.com/office/officeart/2008/layout/LinedList"/>
    <dgm:cxn modelId="{142E81F3-CEBF-864B-AEA8-343647EB5392}" type="presParOf" srcId="{7D634660-F3F0-3A48-8151-F68FC3CF1A27}" destId="{EFF136AA-79BD-6D40-8231-2969703C05D0}" srcOrd="1" destOrd="0" presId="urn:microsoft.com/office/officeart/2008/layout/LinedList"/>
    <dgm:cxn modelId="{C1A25A83-FB4A-A144-BD07-2EACA740B911}" type="presParOf" srcId="{7F6613D2-9B7E-C944-9F0C-CF9A4D76E06C}" destId="{634AED48-D48D-EB4B-8D32-5B2A082B568F}" srcOrd="4" destOrd="0" presId="urn:microsoft.com/office/officeart/2008/layout/LinedList"/>
    <dgm:cxn modelId="{2682D6EF-2695-0A42-9D2E-BD84CEF28317}" type="presParOf" srcId="{7F6613D2-9B7E-C944-9F0C-CF9A4D76E06C}" destId="{C5A2772A-08AF-CC45-B188-637D4024CF25}" srcOrd="5" destOrd="0" presId="urn:microsoft.com/office/officeart/2008/layout/LinedList"/>
    <dgm:cxn modelId="{B0A91422-5D05-2A4B-BDC1-F2D2CDE44888}" type="presParOf" srcId="{C5A2772A-08AF-CC45-B188-637D4024CF25}" destId="{EE81E5EA-5029-9D43-B231-6D511C547AA9}" srcOrd="0" destOrd="0" presId="urn:microsoft.com/office/officeart/2008/layout/LinedList"/>
    <dgm:cxn modelId="{72E67154-E3B2-E447-98CD-24E79EE3F6A2}" type="presParOf" srcId="{C5A2772A-08AF-CC45-B188-637D4024CF25}" destId="{FEFD6448-27C3-4545-A32C-B42D68B90853}" srcOrd="1" destOrd="0" presId="urn:microsoft.com/office/officeart/2008/layout/LinedList"/>
    <dgm:cxn modelId="{DCDDE93A-BE08-1445-8FA6-005FEC56874F}" type="presParOf" srcId="{7F6613D2-9B7E-C944-9F0C-CF9A4D76E06C}" destId="{C0096CE4-52E1-B642-B6B6-A5BD8C76D138}" srcOrd="6" destOrd="0" presId="urn:microsoft.com/office/officeart/2008/layout/LinedList"/>
    <dgm:cxn modelId="{C1FD8713-D853-7B4A-A7E1-4202EDDA0B10}" type="presParOf" srcId="{7F6613D2-9B7E-C944-9F0C-CF9A4D76E06C}" destId="{5EEA0069-8EF8-534B-8A73-C99F3560606A}" srcOrd="7" destOrd="0" presId="urn:microsoft.com/office/officeart/2008/layout/LinedList"/>
    <dgm:cxn modelId="{17F0914E-BB88-DE4F-A75C-98080F207540}" type="presParOf" srcId="{5EEA0069-8EF8-534B-8A73-C99F3560606A}" destId="{D2AB208A-DA0C-5C46-8EF7-AC1D168FB92E}" srcOrd="0" destOrd="0" presId="urn:microsoft.com/office/officeart/2008/layout/LinedList"/>
    <dgm:cxn modelId="{16C48BE8-BA02-0B4A-BC0B-5751B080552C}" type="presParOf" srcId="{5EEA0069-8EF8-534B-8A73-C99F3560606A}" destId="{E60362AE-13CE-034B-A4B4-D8FB32235C88}" srcOrd="1" destOrd="0" presId="urn:microsoft.com/office/officeart/2008/layout/LinedList"/>
    <dgm:cxn modelId="{9D439E08-F6E5-F54E-B827-55DA99D264E1}" type="presParOf" srcId="{7F6613D2-9B7E-C944-9F0C-CF9A4D76E06C}" destId="{9F47B25E-6731-F54F-B9D8-5429A82CBB3D}" srcOrd="8" destOrd="0" presId="urn:microsoft.com/office/officeart/2008/layout/LinedList"/>
    <dgm:cxn modelId="{2AA03324-9A5A-C545-B4D9-9EA2B336AF93}" type="presParOf" srcId="{7F6613D2-9B7E-C944-9F0C-CF9A4D76E06C}" destId="{CC585ADC-5F84-274F-AEC6-D861BAA5F44F}" srcOrd="9" destOrd="0" presId="urn:microsoft.com/office/officeart/2008/layout/LinedList"/>
    <dgm:cxn modelId="{2BDE1D69-DFDC-6D41-8332-C4E48895F62D}" type="presParOf" srcId="{CC585ADC-5F84-274F-AEC6-D861BAA5F44F}" destId="{AA72E487-8630-8C40-8E1B-F9F31366BC72}" srcOrd="0" destOrd="0" presId="urn:microsoft.com/office/officeart/2008/layout/LinedList"/>
    <dgm:cxn modelId="{7BCF20E3-CBF9-D64E-A073-322E36913626}" type="presParOf" srcId="{CC585ADC-5F84-274F-AEC6-D861BAA5F44F}" destId="{783394DF-A7B2-9947-BD67-DB9973A1F536}" srcOrd="1" destOrd="0" presId="urn:microsoft.com/office/officeart/2008/layout/LinedList"/>
    <dgm:cxn modelId="{852EDD6A-6D5F-6C4D-8311-724A98FE8F8C}" type="presParOf" srcId="{7F6613D2-9B7E-C944-9F0C-CF9A4D76E06C}" destId="{B629EC42-0674-244C-884F-F2DCE5FD3435}" srcOrd="10" destOrd="0" presId="urn:microsoft.com/office/officeart/2008/layout/LinedList"/>
    <dgm:cxn modelId="{1C8CAC94-3235-634B-9CD1-E97BEB2136C3}" type="presParOf" srcId="{7F6613D2-9B7E-C944-9F0C-CF9A4D76E06C}" destId="{7EBA1287-0A4A-B74E-807C-6F5C7F89B384}" srcOrd="11" destOrd="0" presId="urn:microsoft.com/office/officeart/2008/layout/LinedList"/>
    <dgm:cxn modelId="{13B244B0-0819-FF4C-AB59-2007AD262C90}" type="presParOf" srcId="{7EBA1287-0A4A-B74E-807C-6F5C7F89B384}" destId="{EDA59E7E-94A1-F441-8AAF-5B1CEADC18C7}" srcOrd="0" destOrd="0" presId="urn:microsoft.com/office/officeart/2008/layout/LinedList"/>
    <dgm:cxn modelId="{20B405BA-75FD-EB40-A216-1061CB4C7354}" type="presParOf" srcId="{7EBA1287-0A4A-B74E-807C-6F5C7F89B384}" destId="{8756A7A6-6B35-B548-95F3-1D6AD66306FC}" srcOrd="1" destOrd="0" presId="urn:microsoft.com/office/officeart/2008/layout/LinedList"/>
    <dgm:cxn modelId="{22039AFD-BB00-1145-AB06-88E8D239DB18}" type="presParOf" srcId="{7F6613D2-9B7E-C944-9F0C-CF9A4D76E06C}" destId="{8480F3B2-DE59-514E-8C21-BB0DBFA64901}" srcOrd="12" destOrd="0" presId="urn:microsoft.com/office/officeart/2008/layout/LinedList"/>
    <dgm:cxn modelId="{0379F5DD-4AE3-4D43-BE49-13E46DB00FF9}" type="presParOf" srcId="{7F6613D2-9B7E-C944-9F0C-CF9A4D76E06C}" destId="{4CBF8386-D67F-4947-804F-BA6C4590E285}" srcOrd="13" destOrd="0" presId="urn:microsoft.com/office/officeart/2008/layout/LinedList"/>
    <dgm:cxn modelId="{B0E74CF6-1D51-C844-AD3D-F8DDEA5E7F53}" type="presParOf" srcId="{4CBF8386-D67F-4947-804F-BA6C4590E285}" destId="{900231E2-ADD4-CF46-B302-A131C6A872EA}" srcOrd="0" destOrd="0" presId="urn:microsoft.com/office/officeart/2008/layout/LinedList"/>
    <dgm:cxn modelId="{AF06FB6B-BF50-BA41-9857-419DAC828704}" type="presParOf" srcId="{4CBF8386-D67F-4947-804F-BA6C4590E285}" destId="{8BD54F8B-FC96-F441-B5C7-19B915322C32}" srcOrd="1" destOrd="0" presId="urn:microsoft.com/office/officeart/2008/layout/LinedList"/>
    <dgm:cxn modelId="{96B9FBA2-4981-C447-A1D5-1764745A408D}" type="presParOf" srcId="{7F6613D2-9B7E-C944-9F0C-CF9A4D76E06C}" destId="{220A853A-4097-8A4D-9DBD-7F651F0D2252}" srcOrd="14" destOrd="0" presId="urn:microsoft.com/office/officeart/2008/layout/LinedList"/>
    <dgm:cxn modelId="{F9118DD1-88EF-934B-A21F-75B18F2985F8}" type="presParOf" srcId="{7F6613D2-9B7E-C944-9F0C-CF9A4D76E06C}" destId="{D4EBA6D9-DA3C-C747-ADA1-195EA6EB48BF}" srcOrd="15" destOrd="0" presId="urn:microsoft.com/office/officeart/2008/layout/LinedList"/>
    <dgm:cxn modelId="{15735E48-FC62-8B47-9AF0-71F4D666CA77}" type="presParOf" srcId="{D4EBA6D9-DA3C-C747-ADA1-195EA6EB48BF}" destId="{8A7A8B55-8A9E-EB4D-A285-FB53D38A7341}" srcOrd="0" destOrd="0" presId="urn:microsoft.com/office/officeart/2008/layout/LinedList"/>
    <dgm:cxn modelId="{9A232EB1-64CA-2E41-BA33-2A4FE75B6078}" type="presParOf" srcId="{D4EBA6D9-DA3C-C747-ADA1-195EA6EB48BF}" destId="{DF47F706-4CCD-094F-B7EF-65A84F68CDF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7D99BB-B3E3-4A0D-B67F-EADC105066D6}" type="doc">
      <dgm:prSet loTypeId="urn:microsoft.com/office/officeart/2008/layout/LinedList" loCatId="list" qsTypeId="urn:microsoft.com/office/officeart/2005/8/quickstyle/simple1#6" qsCatId="simple" csTypeId="urn:microsoft.com/office/officeart/2005/8/colors/accent0_3#2" csCatId="mainScheme" phldr="1"/>
      <dgm:spPr/>
      <dgm:t>
        <a:bodyPr/>
        <a:lstStyle/>
        <a:p>
          <a:endParaRPr lang="en-US"/>
        </a:p>
      </dgm:t>
    </dgm:pt>
    <dgm:pt modelId="{ADEDD8B4-A757-4E4B-BC1A-8BE375192C38}">
      <dgm:prSet custT="1"/>
      <dgm:spPr/>
      <dgm:t>
        <a:bodyPr/>
        <a:lstStyle/>
        <a:p>
          <a:r>
            <a:rPr lang="en-GB" sz="2400" b="1" dirty="0">
              <a:latin typeface="Arial" panose="020B0604020202020204" pitchFamily="34" charset="0"/>
              <a:cs typeface="Arial" panose="020B0604020202020204" pitchFamily="34" charset="0"/>
            </a:rPr>
            <a:t>3. Conservation</a:t>
          </a:r>
          <a:endParaRPr lang="en-US" sz="2400" b="1" dirty="0">
            <a:latin typeface="Arial" panose="020B0604020202020204" pitchFamily="34" charset="0"/>
            <a:cs typeface="Arial" panose="020B0604020202020204" pitchFamily="34" charset="0"/>
          </a:endParaRPr>
        </a:p>
      </dgm:t>
    </dgm:pt>
    <dgm:pt modelId="{9845F131-814B-499D-83EA-E73C4EE30B77}" type="parTrans" cxnId="{64AB0EDD-8932-4025-BBB8-24921DF4BE1E}">
      <dgm:prSet/>
      <dgm:spPr/>
      <dgm:t>
        <a:bodyPr/>
        <a:lstStyle/>
        <a:p>
          <a:endParaRPr lang="en-US"/>
        </a:p>
      </dgm:t>
    </dgm:pt>
    <dgm:pt modelId="{19B9D43C-E0E3-4ECC-9D58-B7F67BAA955D}" type="sibTrans" cxnId="{64AB0EDD-8932-4025-BBB8-24921DF4BE1E}">
      <dgm:prSet/>
      <dgm:spPr/>
      <dgm:t>
        <a:bodyPr/>
        <a:lstStyle/>
        <a:p>
          <a:endParaRPr lang="en-US"/>
        </a:p>
      </dgm:t>
    </dgm:pt>
    <dgm:pt modelId="{AFD82D7A-16E4-4B16-B564-902EBEE40B49}">
      <dgm:prSet/>
      <dgm:spPr/>
      <dgm:t>
        <a:bodyPr/>
        <a:lstStyle/>
        <a:p>
          <a:pPr>
            <a:lnSpc>
              <a:spcPct val="100000"/>
            </a:lnSpc>
          </a:pPr>
          <a:r>
            <a:rPr lang="en-GB" dirty="0">
              <a:latin typeface="Arial" panose="020B0604020202020204" pitchFamily="34" charset="0"/>
              <a:cs typeface="Arial" panose="020B0604020202020204" pitchFamily="34" charset="0"/>
            </a:rPr>
            <a:t>Difficulty in balancing Conservation Objectives with Economic Development.</a:t>
          </a:r>
          <a:endParaRPr lang="en-US" dirty="0">
            <a:latin typeface="Arial" panose="020B0604020202020204" pitchFamily="34" charset="0"/>
            <a:cs typeface="Arial" panose="020B0604020202020204" pitchFamily="34" charset="0"/>
          </a:endParaRPr>
        </a:p>
      </dgm:t>
    </dgm:pt>
    <dgm:pt modelId="{8FDFFB00-9E8A-4FE4-A0A6-909241440C44}" type="parTrans" cxnId="{758710B9-4977-47E8-B65E-6CC9F3B89710}">
      <dgm:prSet/>
      <dgm:spPr/>
      <dgm:t>
        <a:bodyPr/>
        <a:lstStyle/>
        <a:p>
          <a:endParaRPr lang="en-US"/>
        </a:p>
      </dgm:t>
    </dgm:pt>
    <dgm:pt modelId="{A5DD45D7-B526-4C26-B98E-5C9DADAA4447}" type="sibTrans" cxnId="{758710B9-4977-47E8-B65E-6CC9F3B89710}">
      <dgm:prSet/>
      <dgm:spPr/>
      <dgm:t>
        <a:bodyPr/>
        <a:lstStyle/>
        <a:p>
          <a:endParaRPr lang="en-US"/>
        </a:p>
      </dgm:t>
    </dgm:pt>
    <dgm:pt modelId="{5FE7AA1E-F29F-4564-9D83-1676AB8DE53F}">
      <dgm:prSet/>
      <dgm:spPr/>
      <dgm:t>
        <a:bodyPr/>
        <a:lstStyle/>
        <a:p>
          <a:pPr>
            <a:lnSpc>
              <a:spcPct val="100000"/>
            </a:lnSpc>
          </a:pPr>
          <a:r>
            <a:rPr lang="en-GB" b="0" dirty="0">
              <a:latin typeface="Arial" panose="020B0604020202020204" pitchFamily="34" charset="0"/>
              <a:cs typeface="Arial" panose="020B0604020202020204" pitchFamily="34" charset="0"/>
            </a:rPr>
            <a:t>Policy gaps and delays in finalization has resulted to </a:t>
          </a:r>
          <a:r>
            <a:rPr lang="en-GB" dirty="0">
              <a:latin typeface="Arial" panose="020B0604020202020204" pitchFamily="34" charset="0"/>
              <a:cs typeface="Arial" panose="020B0604020202020204" pitchFamily="34" charset="0"/>
            </a:rPr>
            <a:t>incomplete (drafts policy)</a:t>
          </a:r>
          <a:r>
            <a:rPr lang="en-GB" b="0" dirty="0">
              <a:latin typeface="Arial" panose="020B0604020202020204" pitchFamily="34" charset="0"/>
              <a:cs typeface="Arial" panose="020B0604020202020204" pitchFamily="34" charset="0"/>
            </a:rPr>
            <a:t> while other </a:t>
          </a:r>
          <a:r>
            <a:rPr lang="en-GB" dirty="0">
              <a:latin typeface="Arial" panose="020B0604020202020204" pitchFamily="34" charset="0"/>
              <a:cs typeface="Arial" panose="020B0604020202020204" pitchFamily="34" charset="0"/>
            </a:rPr>
            <a:t>major policies are yet to be started. </a:t>
          </a:r>
          <a:endParaRPr lang="en-US" b="0" dirty="0">
            <a:latin typeface="Arial" panose="020B0604020202020204" pitchFamily="34" charset="0"/>
            <a:cs typeface="Arial" panose="020B0604020202020204" pitchFamily="34" charset="0"/>
          </a:endParaRPr>
        </a:p>
      </dgm:t>
    </dgm:pt>
    <dgm:pt modelId="{282661B7-7398-46B4-80EB-42E344518AE2}" type="parTrans" cxnId="{1914175E-8337-4AE4-99D8-920590B3AFA0}">
      <dgm:prSet/>
      <dgm:spPr/>
      <dgm:t>
        <a:bodyPr/>
        <a:lstStyle/>
        <a:p>
          <a:endParaRPr lang="en-US"/>
        </a:p>
      </dgm:t>
    </dgm:pt>
    <dgm:pt modelId="{5F2AA769-1330-4C47-A635-88F78EC54017}" type="sibTrans" cxnId="{1914175E-8337-4AE4-99D8-920590B3AFA0}">
      <dgm:prSet/>
      <dgm:spPr/>
      <dgm:t>
        <a:bodyPr/>
        <a:lstStyle/>
        <a:p>
          <a:endParaRPr lang="en-US"/>
        </a:p>
      </dgm:t>
    </dgm:pt>
    <dgm:pt modelId="{450C6235-EC9D-4041-804D-0669A515803D}">
      <dgm:prSet/>
      <dgm:spPr/>
      <dgm:t>
        <a:bodyPr/>
        <a:lstStyle/>
        <a:p>
          <a:pPr>
            <a:lnSpc>
              <a:spcPct val="100000"/>
            </a:lnSpc>
          </a:pPr>
          <a:r>
            <a:rPr lang="en-GB" dirty="0">
              <a:latin typeface="Arial" panose="020B0604020202020204" pitchFamily="34" charset="0"/>
              <a:cs typeface="Arial" panose="020B0604020202020204" pitchFamily="34" charset="0"/>
            </a:rPr>
            <a:t>Insufficient manpower and logistics to carry out compliance monitoring making it difficult to deter illegal activities within PAs and PPAs. </a:t>
          </a:r>
          <a:endParaRPr lang="en-US" dirty="0">
            <a:latin typeface="Arial" panose="020B0604020202020204" pitchFamily="34" charset="0"/>
            <a:cs typeface="Arial" panose="020B0604020202020204" pitchFamily="34" charset="0"/>
          </a:endParaRPr>
        </a:p>
      </dgm:t>
    </dgm:pt>
    <dgm:pt modelId="{F7E7F51C-C006-4D0D-B13D-0EFA10AD448B}" type="parTrans" cxnId="{B70E7B0A-184F-47BA-9A6D-3BBDAD010571}">
      <dgm:prSet/>
      <dgm:spPr/>
      <dgm:t>
        <a:bodyPr/>
        <a:lstStyle/>
        <a:p>
          <a:endParaRPr lang="en-US"/>
        </a:p>
      </dgm:t>
    </dgm:pt>
    <dgm:pt modelId="{615F1CD8-E501-4033-A8F5-D9810E8C9A55}" type="sibTrans" cxnId="{B70E7B0A-184F-47BA-9A6D-3BBDAD010571}">
      <dgm:prSet/>
      <dgm:spPr/>
      <dgm:t>
        <a:bodyPr/>
        <a:lstStyle/>
        <a:p>
          <a:endParaRPr lang="en-US"/>
        </a:p>
      </dgm:t>
    </dgm:pt>
    <dgm:pt modelId="{31E513DD-193B-4DEA-99A8-0B3189AF3AFF}">
      <dgm:prSet custT="1"/>
      <dgm:spPr/>
      <dgm:t>
        <a:bodyPr/>
        <a:lstStyle/>
        <a:p>
          <a:r>
            <a:rPr lang="en-US" sz="2400" b="1" dirty="0">
              <a:latin typeface="Arial" panose="020B0604020202020204" pitchFamily="34" charset="0"/>
              <a:cs typeface="Arial" panose="020B0604020202020204" pitchFamily="34" charset="0"/>
            </a:rPr>
            <a:t>4. Carbon</a:t>
          </a:r>
        </a:p>
      </dgm:t>
    </dgm:pt>
    <dgm:pt modelId="{0C19D685-23F4-4D1A-BA99-3A3145970E28}" type="parTrans" cxnId="{F59BB6E1-3AF0-4B7B-B9B0-1EC8F243EC6B}">
      <dgm:prSet/>
      <dgm:spPr/>
      <dgm:t>
        <a:bodyPr/>
        <a:lstStyle/>
        <a:p>
          <a:endParaRPr lang="en-US"/>
        </a:p>
      </dgm:t>
    </dgm:pt>
    <dgm:pt modelId="{141D0EC3-122A-4188-A941-845DBCC880C1}" type="sibTrans" cxnId="{F59BB6E1-3AF0-4B7B-B9B0-1EC8F243EC6B}">
      <dgm:prSet/>
      <dgm:spPr/>
      <dgm:t>
        <a:bodyPr/>
        <a:lstStyle/>
        <a:p>
          <a:endParaRPr lang="en-US"/>
        </a:p>
      </dgm:t>
    </dgm:pt>
    <dgm:pt modelId="{66CE6171-F9B0-4D2B-A698-2A5441D38ECA}">
      <dgm:prSet/>
      <dgm:spPr/>
      <dgm:t>
        <a:bodyPr/>
        <a:lstStyle/>
        <a:p>
          <a:pPr rtl="0">
            <a:lnSpc>
              <a:spcPct val="100000"/>
            </a:lnSpc>
          </a:pPr>
          <a:r>
            <a:rPr lang="en-US" dirty="0"/>
            <a:t>Liberia forest face threats such as illegal logging, agriculture expansion and unregulated mining which could undermine all gains made and hinder the country from achieving its carbon objectives </a:t>
          </a:r>
        </a:p>
      </dgm:t>
    </dgm:pt>
    <dgm:pt modelId="{B4321AA7-1C5D-43C9-A2E1-D71F40F3614B}" type="parTrans" cxnId="{49933FD2-0EEE-4F42-9187-15AC2BDEFDEE}">
      <dgm:prSet/>
      <dgm:spPr/>
      <dgm:t>
        <a:bodyPr/>
        <a:lstStyle/>
        <a:p>
          <a:endParaRPr lang="en-US"/>
        </a:p>
      </dgm:t>
    </dgm:pt>
    <dgm:pt modelId="{F1E33879-7569-4AF4-9438-92B8A584F5C8}" type="sibTrans" cxnId="{49933FD2-0EEE-4F42-9187-15AC2BDEFDEE}">
      <dgm:prSet/>
      <dgm:spPr/>
      <dgm:t>
        <a:bodyPr/>
        <a:lstStyle/>
        <a:p>
          <a:endParaRPr lang="en-US"/>
        </a:p>
      </dgm:t>
    </dgm:pt>
    <dgm:pt modelId="{E8356E71-C628-4B5A-99FF-8757E7BE018E}">
      <dgm:prSet/>
      <dgm:spPr/>
      <dgm:t>
        <a:bodyPr/>
        <a:lstStyle/>
        <a:p>
          <a:pPr rtl="0">
            <a:lnSpc>
              <a:spcPct val="100000"/>
            </a:lnSpc>
          </a:pPr>
          <a:endParaRPr lang="en-US" dirty="0"/>
        </a:p>
      </dgm:t>
    </dgm:pt>
    <dgm:pt modelId="{71CFC227-A4D8-4DCD-8F93-03158EBDFE17}" type="parTrans" cxnId="{80A5741A-A0A9-453E-B787-F9FAD50D3A60}">
      <dgm:prSet/>
      <dgm:spPr/>
      <dgm:t>
        <a:bodyPr/>
        <a:lstStyle/>
        <a:p>
          <a:endParaRPr lang="en-US"/>
        </a:p>
      </dgm:t>
    </dgm:pt>
    <dgm:pt modelId="{977F8646-D569-4B35-B135-76100A306415}" type="sibTrans" cxnId="{80A5741A-A0A9-453E-B787-F9FAD50D3A60}">
      <dgm:prSet/>
      <dgm:spPr/>
      <dgm:t>
        <a:bodyPr/>
        <a:lstStyle/>
        <a:p>
          <a:endParaRPr lang="en-US"/>
        </a:p>
      </dgm:t>
    </dgm:pt>
    <dgm:pt modelId="{F6F916D1-5DDB-41DF-A937-FA33ADF9C202}">
      <dgm:prSet/>
      <dgm:spPr/>
      <dgm:t>
        <a:bodyPr/>
        <a:lstStyle/>
        <a:p>
          <a:pPr rtl="0">
            <a:lnSpc>
              <a:spcPct val="100000"/>
            </a:lnSpc>
          </a:pPr>
          <a:endParaRPr lang="en-US" dirty="0"/>
        </a:p>
      </dgm:t>
    </dgm:pt>
    <dgm:pt modelId="{8E97CFAD-90BF-4D60-8EC1-9E8661590A1F}" type="parTrans" cxnId="{38BB58D1-D9D0-4E2B-96F6-53078D0B50B4}">
      <dgm:prSet/>
      <dgm:spPr/>
      <dgm:t>
        <a:bodyPr/>
        <a:lstStyle/>
        <a:p>
          <a:endParaRPr lang="en-US"/>
        </a:p>
      </dgm:t>
    </dgm:pt>
    <dgm:pt modelId="{332DB6E1-1996-4B74-839C-D4954FB51E9E}" type="sibTrans" cxnId="{38BB58D1-D9D0-4E2B-96F6-53078D0B50B4}">
      <dgm:prSet/>
      <dgm:spPr/>
      <dgm:t>
        <a:bodyPr/>
        <a:lstStyle/>
        <a:p>
          <a:endParaRPr lang="en-US"/>
        </a:p>
      </dgm:t>
    </dgm:pt>
    <dgm:pt modelId="{037E7712-8402-4CC3-9F0D-0C6BB0F3E449}">
      <dgm:prSet/>
      <dgm:spPr/>
      <dgm:t>
        <a:bodyPr/>
        <a:lstStyle/>
        <a:p>
          <a:pPr rtl="0">
            <a:lnSpc>
              <a:spcPct val="100000"/>
            </a:lnSpc>
          </a:pPr>
          <a:r>
            <a:rPr lang="en-US" dirty="0"/>
            <a:t>There is a need for more clarity on land tenure and how carbon rights and benefits should be allocated – national </a:t>
          </a:r>
        </a:p>
      </dgm:t>
    </dgm:pt>
    <dgm:pt modelId="{C61EF107-24DB-481D-9ACA-9AE3F2FF6BA4}" type="parTrans" cxnId="{E5EE89EE-070A-4403-9E71-D04B304149B0}">
      <dgm:prSet/>
      <dgm:spPr/>
      <dgm:t>
        <a:bodyPr/>
        <a:lstStyle/>
        <a:p>
          <a:endParaRPr lang="en-US"/>
        </a:p>
      </dgm:t>
    </dgm:pt>
    <dgm:pt modelId="{AF872070-BE3E-4676-B3EF-2396126B6541}" type="sibTrans" cxnId="{E5EE89EE-070A-4403-9E71-D04B304149B0}">
      <dgm:prSet/>
      <dgm:spPr/>
      <dgm:t>
        <a:bodyPr/>
        <a:lstStyle/>
        <a:p>
          <a:endParaRPr lang="en-US"/>
        </a:p>
      </dgm:t>
    </dgm:pt>
    <dgm:pt modelId="{25BDE813-2FBD-4453-8CBA-9F7F4C0BE9E6}">
      <dgm:prSet/>
      <dgm:spPr/>
      <dgm:t>
        <a:bodyPr/>
        <a:lstStyle/>
        <a:p>
          <a:pPr rtl="0">
            <a:lnSpc>
              <a:spcPct val="100000"/>
            </a:lnSpc>
          </a:pPr>
          <a:r>
            <a:rPr lang="en-US" dirty="0"/>
            <a:t>Protection of Potential REDD+ sites such as PA are not effective due to manpower gaps and limited logistics which could lead to reduction in carbon stock. </a:t>
          </a:r>
        </a:p>
      </dgm:t>
    </dgm:pt>
    <dgm:pt modelId="{4EE931F5-3C3A-481B-8AD1-39F2419881B5}" type="parTrans" cxnId="{2FC34C13-5918-482E-ABAD-E4EEEB17C368}">
      <dgm:prSet/>
      <dgm:spPr/>
      <dgm:t>
        <a:bodyPr/>
        <a:lstStyle/>
        <a:p>
          <a:endParaRPr lang="en-US"/>
        </a:p>
      </dgm:t>
    </dgm:pt>
    <dgm:pt modelId="{7600E036-7F67-455E-ACF2-B5D97E6AF04D}" type="sibTrans" cxnId="{2FC34C13-5918-482E-ABAD-E4EEEB17C368}">
      <dgm:prSet/>
      <dgm:spPr/>
      <dgm:t>
        <a:bodyPr/>
        <a:lstStyle/>
        <a:p>
          <a:endParaRPr lang="en-US"/>
        </a:p>
      </dgm:t>
    </dgm:pt>
    <dgm:pt modelId="{3EB7B117-1D90-413D-A443-1D168CDA9646}">
      <dgm:prSet/>
      <dgm:spPr/>
      <dgm:t>
        <a:bodyPr/>
        <a:lstStyle/>
        <a:p>
          <a:pPr rtl="0">
            <a:lnSpc>
              <a:spcPct val="100000"/>
            </a:lnSpc>
          </a:pPr>
          <a:r>
            <a:rPr lang="en-US" dirty="0"/>
            <a:t>Limited institutional capacity for fully operationalizing carbon related activities (e.g. MRV).</a:t>
          </a:r>
        </a:p>
      </dgm:t>
    </dgm:pt>
    <dgm:pt modelId="{01D86CDF-07F4-4B5C-8A9D-046E4488B941}" type="parTrans" cxnId="{38311CC2-B407-465D-80DB-F04865180F99}">
      <dgm:prSet/>
      <dgm:spPr/>
      <dgm:t>
        <a:bodyPr/>
        <a:lstStyle/>
        <a:p>
          <a:endParaRPr lang="en-US"/>
        </a:p>
      </dgm:t>
    </dgm:pt>
    <dgm:pt modelId="{94895203-3073-4449-84C0-36B500B49D55}" type="sibTrans" cxnId="{38311CC2-B407-465D-80DB-F04865180F99}">
      <dgm:prSet/>
      <dgm:spPr/>
      <dgm:t>
        <a:bodyPr/>
        <a:lstStyle/>
        <a:p>
          <a:endParaRPr lang="en-US"/>
        </a:p>
      </dgm:t>
    </dgm:pt>
    <dgm:pt modelId="{7F6613D2-9B7E-C944-9F0C-CF9A4D76E06C}" type="pres">
      <dgm:prSet presAssocID="{467D99BB-B3E3-4A0D-B67F-EADC105066D6}" presName="vert0" presStyleCnt="0">
        <dgm:presLayoutVars>
          <dgm:dir/>
          <dgm:animOne val="branch"/>
          <dgm:animLvl val="lvl"/>
        </dgm:presLayoutVars>
      </dgm:prSet>
      <dgm:spPr/>
    </dgm:pt>
    <dgm:pt modelId="{E2FE7C98-80F5-3E41-8E38-34F8B3D9ECDF}" type="pres">
      <dgm:prSet presAssocID="{ADEDD8B4-A757-4E4B-BC1A-8BE375192C38}" presName="thickLine" presStyleLbl="alignNode1" presStyleIdx="0" presStyleCnt="11"/>
      <dgm:spPr/>
    </dgm:pt>
    <dgm:pt modelId="{2A9E36F1-709D-A945-8CEE-48021B3EDAF8}" type="pres">
      <dgm:prSet presAssocID="{ADEDD8B4-A757-4E4B-BC1A-8BE375192C38}" presName="horz1" presStyleCnt="0"/>
      <dgm:spPr/>
    </dgm:pt>
    <dgm:pt modelId="{3556339B-D99B-1C4F-B6CE-39F5252BD805}" type="pres">
      <dgm:prSet presAssocID="{ADEDD8B4-A757-4E4B-BC1A-8BE375192C38}" presName="tx1" presStyleLbl="revTx" presStyleIdx="0" presStyleCnt="11"/>
      <dgm:spPr/>
    </dgm:pt>
    <dgm:pt modelId="{005DF6B4-5BC1-3542-9401-B0EF5E58C8CE}" type="pres">
      <dgm:prSet presAssocID="{ADEDD8B4-A757-4E4B-BC1A-8BE375192C38}" presName="vert1" presStyleCnt="0"/>
      <dgm:spPr/>
    </dgm:pt>
    <dgm:pt modelId="{7C2C713D-C128-A841-A3C2-3FB9899172BE}" type="pres">
      <dgm:prSet presAssocID="{AFD82D7A-16E4-4B16-B564-902EBEE40B49}" presName="thickLine" presStyleLbl="alignNode1" presStyleIdx="1" presStyleCnt="11"/>
      <dgm:spPr/>
    </dgm:pt>
    <dgm:pt modelId="{7D634660-F3F0-3A48-8151-F68FC3CF1A27}" type="pres">
      <dgm:prSet presAssocID="{AFD82D7A-16E4-4B16-B564-902EBEE40B49}" presName="horz1" presStyleCnt="0"/>
      <dgm:spPr/>
    </dgm:pt>
    <dgm:pt modelId="{8BF6C13E-C57C-E94B-A540-EFE24C43EB05}" type="pres">
      <dgm:prSet presAssocID="{AFD82D7A-16E4-4B16-B564-902EBEE40B49}" presName="tx1" presStyleLbl="revTx" presStyleIdx="1" presStyleCnt="11"/>
      <dgm:spPr/>
    </dgm:pt>
    <dgm:pt modelId="{EFF136AA-79BD-6D40-8231-2969703C05D0}" type="pres">
      <dgm:prSet presAssocID="{AFD82D7A-16E4-4B16-B564-902EBEE40B49}" presName="vert1" presStyleCnt="0"/>
      <dgm:spPr/>
    </dgm:pt>
    <dgm:pt modelId="{634AED48-D48D-EB4B-8D32-5B2A082B568F}" type="pres">
      <dgm:prSet presAssocID="{5FE7AA1E-F29F-4564-9D83-1676AB8DE53F}" presName="thickLine" presStyleLbl="alignNode1" presStyleIdx="2" presStyleCnt="11"/>
      <dgm:spPr/>
    </dgm:pt>
    <dgm:pt modelId="{C5A2772A-08AF-CC45-B188-637D4024CF25}" type="pres">
      <dgm:prSet presAssocID="{5FE7AA1E-F29F-4564-9D83-1676AB8DE53F}" presName="horz1" presStyleCnt="0"/>
      <dgm:spPr/>
    </dgm:pt>
    <dgm:pt modelId="{EE81E5EA-5029-9D43-B231-6D511C547AA9}" type="pres">
      <dgm:prSet presAssocID="{5FE7AA1E-F29F-4564-9D83-1676AB8DE53F}" presName="tx1" presStyleLbl="revTx" presStyleIdx="2" presStyleCnt="11"/>
      <dgm:spPr/>
    </dgm:pt>
    <dgm:pt modelId="{FEFD6448-27C3-4545-A32C-B42D68B90853}" type="pres">
      <dgm:prSet presAssocID="{5FE7AA1E-F29F-4564-9D83-1676AB8DE53F}" presName="vert1" presStyleCnt="0"/>
      <dgm:spPr/>
    </dgm:pt>
    <dgm:pt modelId="{C0096CE4-52E1-B642-B6B6-A5BD8C76D138}" type="pres">
      <dgm:prSet presAssocID="{450C6235-EC9D-4041-804D-0669A515803D}" presName="thickLine" presStyleLbl="alignNode1" presStyleIdx="3" presStyleCnt="11"/>
      <dgm:spPr/>
    </dgm:pt>
    <dgm:pt modelId="{5EEA0069-8EF8-534B-8A73-C99F3560606A}" type="pres">
      <dgm:prSet presAssocID="{450C6235-EC9D-4041-804D-0669A515803D}" presName="horz1" presStyleCnt="0"/>
      <dgm:spPr/>
    </dgm:pt>
    <dgm:pt modelId="{D2AB208A-DA0C-5C46-8EF7-AC1D168FB92E}" type="pres">
      <dgm:prSet presAssocID="{450C6235-EC9D-4041-804D-0669A515803D}" presName="tx1" presStyleLbl="revTx" presStyleIdx="3" presStyleCnt="11"/>
      <dgm:spPr/>
    </dgm:pt>
    <dgm:pt modelId="{E60362AE-13CE-034B-A4B4-D8FB32235C88}" type="pres">
      <dgm:prSet presAssocID="{450C6235-EC9D-4041-804D-0669A515803D}" presName="vert1" presStyleCnt="0"/>
      <dgm:spPr/>
    </dgm:pt>
    <dgm:pt modelId="{9F47B25E-6731-F54F-B9D8-5429A82CBB3D}" type="pres">
      <dgm:prSet presAssocID="{31E513DD-193B-4DEA-99A8-0B3189AF3AFF}" presName="thickLine" presStyleLbl="alignNode1" presStyleIdx="4" presStyleCnt="11"/>
      <dgm:spPr/>
    </dgm:pt>
    <dgm:pt modelId="{CC585ADC-5F84-274F-AEC6-D861BAA5F44F}" type="pres">
      <dgm:prSet presAssocID="{31E513DD-193B-4DEA-99A8-0B3189AF3AFF}" presName="horz1" presStyleCnt="0"/>
      <dgm:spPr/>
    </dgm:pt>
    <dgm:pt modelId="{AA72E487-8630-8C40-8E1B-F9F31366BC72}" type="pres">
      <dgm:prSet presAssocID="{31E513DD-193B-4DEA-99A8-0B3189AF3AFF}" presName="tx1" presStyleLbl="revTx" presStyleIdx="4" presStyleCnt="11"/>
      <dgm:spPr/>
    </dgm:pt>
    <dgm:pt modelId="{783394DF-A7B2-9947-BD67-DB9973A1F536}" type="pres">
      <dgm:prSet presAssocID="{31E513DD-193B-4DEA-99A8-0B3189AF3AFF}" presName="vert1" presStyleCnt="0"/>
      <dgm:spPr/>
    </dgm:pt>
    <dgm:pt modelId="{B629EC42-0674-244C-884F-F2DCE5FD3435}" type="pres">
      <dgm:prSet presAssocID="{66CE6171-F9B0-4D2B-A698-2A5441D38ECA}" presName="thickLine" presStyleLbl="alignNode1" presStyleIdx="5" presStyleCnt="11"/>
      <dgm:spPr/>
    </dgm:pt>
    <dgm:pt modelId="{7EBA1287-0A4A-B74E-807C-6F5C7F89B384}" type="pres">
      <dgm:prSet presAssocID="{66CE6171-F9B0-4D2B-A698-2A5441D38ECA}" presName="horz1" presStyleCnt="0"/>
      <dgm:spPr/>
    </dgm:pt>
    <dgm:pt modelId="{EDA59E7E-94A1-F441-8AAF-5B1CEADC18C7}" type="pres">
      <dgm:prSet presAssocID="{66CE6171-F9B0-4D2B-A698-2A5441D38ECA}" presName="tx1" presStyleLbl="revTx" presStyleIdx="5" presStyleCnt="11"/>
      <dgm:spPr/>
    </dgm:pt>
    <dgm:pt modelId="{8756A7A6-6B35-B548-95F3-1D6AD66306FC}" type="pres">
      <dgm:prSet presAssocID="{66CE6171-F9B0-4D2B-A698-2A5441D38ECA}" presName="vert1" presStyleCnt="0"/>
      <dgm:spPr/>
    </dgm:pt>
    <dgm:pt modelId="{0674B630-8448-4029-9310-FB68AC5DCDC4}" type="pres">
      <dgm:prSet presAssocID="{037E7712-8402-4CC3-9F0D-0C6BB0F3E449}" presName="thickLine" presStyleLbl="alignNode1" presStyleIdx="6" presStyleCnt="11"/>
      <dgm:spPr/>
    </dgm:pt>
    <dgm:pt modelId="{AEEA6701-98E7-41EB-9578-90F14F16146A}" type="pres">
      <dgm:prSet presAssocID="{037E7712-8402-4CC3-9F0D-0C6BB0F3E449}" presName="horz1" presStyleCnt="0"/>
      <dgm:spPr/>
    </dgm:pt>
    <dgm:pt modelId="{ED5A7BDA-419F-4C37-9AF9-A5CB4C066B39}" type="pres">
      <dgm:prSet presAssocID="{037E7712-8402-4CC3-9F0D-0C6BB0F3E449}" presName="tx1" presStyleLbl="revTx" presStyleIdx="6" presStyleCnt="11"/>
      <dgm:spPr/>
    </dgm:pt>
    <dgm:pt modelId="{CBD3649F-ADCA-4F4D-929B-C2297E1F8654}" type="pres">
      <dgm:prSet presAssocID="{037E7712-8402-4CC3-9F0D-0C6BB0F3E449}" presName="vert1" presStyleCnt="0"/>
      <dgm:spPr/>
    </dgm:pt>
    <dgm:pt modelId="{657B2A16-89FB-46F7-A1F7-09D6E99FC2F1}" type="pres">
      <dgm:prSet presAssocID="{25BDE813-2FBD-4453-8CBA-9F7F4C0BE9E6}" presName="thickLine" presStyleLbl="alignNode1" presStyleIdx="7" presStyleCnt="11"/>
      <dgm:spPr/>
    </dgm:pt>
    <dgm:pt modelId="{89B4EA67-F386-4C94-947B-CAC80136F9DD}" type="pres">
      <dgm:prSet presAssocID="{25BDE813-2FBD-4453-8CBA-9F7F4C0BE9E6}" presName="horz1" presStyleCnt="0"/>
      <dgm:spPr/>
    </dgm:pt>
    <dgm:pt modelId="{43FEA7F7-889E-4DD1-BB2C-C15AFEE50BC8}" type="pres">
      <dgm:prSet presAssocID="{25BDE813-2FBD-4453-8CBA-9F7F4C0BE9E6}" presName="tx1" presStyleLbl="revTx" presStyleIdx="7" presStyleCnt="11"/>
      <dgm:spPr/>
    </dgm:pt>
    <dgm:pt modelId="{BAF3E663-E1E3-4E1F-967A-FDA8CEB604D5}" type="pres">
      <dgm:prSet presAssocID="{25BDE813-2FBD-4453-8CBA-9F7F4C0BE9E6}" presName="vert1" presStyleCnt="0"/>
      <dgm:spPr/>
    </dgm:pt>
    <dgm:pt modelId="{2B0C0EE5-24B9-4E67-91C9-8DA3839B5EFD}" type="pres">
      <dgm:prSet presAssocID="{3EB7B117-1D90-413D-A443-1D168CDA9646}" presName="thickLine" presStyleLbl="alignNode1" presStyleIdx="8" presStyleCnt="11"/>
      <dgm:spPr/>
    </dgm:pt>
    <dgm:pt modelId="{096A447A-B06A-45AF-8A3C-C0FD1085074E}" type="pres">
      <dgm:prSet presAssocID="{3EB7B117-1D90-413D-A443-1D168CDA9646}" presName="horz1" presStyleCnt="0"/>
      <dgm:spPr/>
    </dgm:pt>
    <dgm:pt modelId="{5EA72620-B573-4483-B70A-AD48BAF9B44F}" type="pres">
      <dgm:prSet presAssocID="{3EB7B117-1D90-413D-A443-1D168CDA9646}" presName="tx1" presStyleLbl="revTx" presStyleIdx="8" presStyleCnt="11"/>
      <dgm:spPr/>
    </dgm:pt>
    <dgm:pt modelId="{3356CEDC-8B68-47EC-ADE5-E027CDC6B824}" type="pres">
      <dgm:prSet presAssocID="{3EB7B117-1D90-413D-A443-1D168CDA9646}" presName="vert1" presStyleCnt="0"/>
      <dgm:spPr/>
    </dgm:pt>
    <dgm:pt modelId="{8480F3B2-DE59-514E-8C21-BB0DBFA64901}" type="pres">
      <dgm:prSet presAssocID="{E8356E71-C628-4B5A-99FF-8757E7BE018E}" presName="thickLine" presStyleLbl="alignNode1" presStyleIdx="9" presStyleCnt="11"/>
      <dgm:spPr/>
    </dgm:pt>
    <dgm:pt modelId="{4CBF8386-D67F-4947-804F-BA6C4590E285}" type="pres">
      <dgm:prSet presAssocID="{E8356E71-C628-4B5A-99FF-8757E7BE018E}" presName="horz1" presStyleCnt="0"/>
      <dgm:spPr/>
    </dgm:pt>
    <dgm:pt modelId="{900231E2-ADD4-CF46-B302-A131C6A872EA}" type="pres">
      <dgm:prSet presAssocID="{E8356E71-C628-4B5A-99FF-8757E7BE018E}" presName="tx1" presStyleLbl="revTx" presStyleIdx="9" presStyleCnt="11"/>
      <dgm:spPr/>
    </dgm:pt>
    <dgm:pt modelId="{8BD54F8B-FC96-F441-B5C7-19B915322C32}" type="pres">
      <dgm:prSet presAssocID="{E8356E71-C628-4B5A-99FF-8757E7BE018E}" presName="vert1" presStyleCnt="0"/>
      <dgm:spPr/>
    </dgm:pt>
    <dgm:pt modelId="{220A853A-4097-8A4D-9DBD-7F651F0D2252}" type="pres">
      <dgm:prSet presAssocID="{F6F916D1-5DDB-41DF-A937-FA33ADF9C202}" presName="thickLine" presStyleLbl="alignNode1" presStyleIdx="10" presStyleCnt="11"/>
      <dgm:spPr/>
    </dgm:pt>
    <dgm:pt modelId="{D4EBA6D9-DA3C-C747-ADA1-195EA6EB48BF}" type="pres">
      <dgm:prSet presAssocID="{F6F916D1-5DDB-41DF-A937-FA33ADF9C202}" presName="horz1" presStyleCnt="0"/>
      <dgm:spPr/>
    </dgm:pt>
    <dgm:pt modelId="{8A7A8B55-8A9E-EB4D-A285-FB53D38A7341}" type="pres">
      <dgm:prSet presAssocID="{F6F916D1-5DDB-41DF-A937-FA33ADF9C202}" presName="tx1" presStyleLbl="revTx" presStyleIdx="10" presStyleCnt="11"/>
      <dgm:spPr/>
    </dgm:pt>
    <dgm:pt modelId="{DF47F706-4CCD-094F-B7EF-65A84F68CDF8}" type="pres">
      <dgm:prSet presAssocID="{F6F916D1-5DDB-41DF-A937-FA33ADF9C202}" presName="vert1" presStyleCnt="0"/>
      <dgm:spPr/>
    </dgm:pt>
  </dgm:ptLst>
  <dgm:cxnLst>
    <dgm:cxn modelId="{B70E7B0A-184F-47BA-9A6D-3BBDAD010571}" srcId="{467D99BB-B3E3-4A0D-B67F-EADC105066D6}" destId="{450C6235-EC9D-4041-804D-0669A515803D}" srcOrd="3" destOrd="0" parTransId="{F7E7F51C-C006-4D0D-B13D-0EFA10AD448B}" sibTransId="{615F1CD8-E501-4033-A8F5-D9810E8C9A55}"/>
    <dgm:cxn modelId="{AE4EC310-BD00-4FB4-8DC7-546FF6968BD3}" type="presOf" srcId="{037E7712-8402-4CC3-9F0D-0C6BB0F3E449}" destId="{ED5A7BDA-419F-4C37-9AF9-A5CB4C066B39}" srcOrd="0" destOrd="0" presId="urn:microsoft.com/office/officeart/2008/layout/LinedList"/>
    <dgm:cxn modelId="{C0001412-50B8-7243-9275-DD501A76BBE8}" type="presOf" srcId="{ADEDD8B4-A757-4E4B-BC1A-8BE375192C38}" destId="{3556339B-D99B-1C4F-B6CE-39F5252BD805}" srcOrd="0" destOrd="0" presId="urn:microsoft.com/office/officeart/2008/layout/LinedList"/>
    <dgm:cxn modelId="{2FC34C13-5918-482E-ABAD-E4EEEB17C368}" srcId="{467D99BB-B3E3-4A0D-B67F-EADC105066D6}" destId="{25BDE813-2FBD-4453-8CBA-9F7F4C0BE9E6}" srcOrd="7" destOrd="0" parTransId="{4EE931F5-3C3A-481B-8AD1-39F2419881B5}" sibTransId="{7600E036-7F67-455E-ACF2-B5D97E6AF04D}"/>
    <dgm:cxn modelId="{80A5741A-A0A9-453E-B787-F9FAD50D3A60}" srcId="{467D99BB-B3E3-4A0D-B67F-EADC105066D6}" destId="{E8356E71-C628-4B5A-99FF-8757E7BE018E}" srcOrd="9" destOrd="0" parTransId="{71CFC227-A4D8-4DCD-8F93-03158EBDFE17}" sibTransId="{977F8646-D569-4B35-B135-76100A306415}"/>
    <dgm:cxn modelId="{6CB06A1F-5857-C547-AF82-443ED8A5A74D}" type="presOf" srcId="{66CE6171-F9B0-4D2B-A698-2A5441D38ECA}" destId="{EDA59E7E-94A1-F441-8AAF-5B1CEADC18C7}" srcOrd="0" destOrd="0" presId="urn:microsoft.com/office/officeart/2008/layout/LinedList"/>
    <dgm:cxn modelId="{C82FD42F-5064-CD44-9578-53026509FF8D}" type="presOf" srcId="{E8356E71-C628-4B5A-99FF-8757E7BE018E}" destId="{900231E2-ADD4-CF46-B302-A131C6A872EA}" srcOrd="0" destOrd="0" presId="urn:microsoft.com/office/officeart/2008/layout/LinedList"/>
    <dgm:cxn modelId="{1914175E-8337-4AE4-99D8-920590B3AFA0}" srcId="{467D99BB-B3E3-4A0D-B67F-EADC105066D6}" destId="{5FE7AA1E-F29F-4564-9D83-1676AB8DE53F}" srcOrd="2" destOrd="0" parTransId="{282661B7-7398-46B4-80EB-42E344518AE2}" sibTransId="{5F2AA769-1330-4C47-A635-88F78EC54017}"/>
    <dgm:cxn modelId="{7FAAA74B-207B-484C-A515-8196AEE914D1}" type="presOf" srcId="{25BDE813-2FBD-4453-8CBA-9F7F4C0BE9E6}" destId="{43FEA7F7-889E-4DD1-BB2C-C15AFEE50BC8}" srcOrd="0" destOrd="0" presId="urn:microsoft.com/office/officeart/2008/layout/LinedList"/>
    <dgm:cxn modelId="{3919F87A-2A6B-474F-A0AE-297A41A79BFB}" type="presOf" srcId="{AFD82D7A-16E4-4B16-B564-902EBEE40B49}" destId="{8BF6C13E-C57C-E94B-A540-EFE24C43EB05}" srcOrd="0" destOrd="0" presId="urn:microsoft.com/office/officeart/2008/layout/LinedList"/>
    <dgm:cxn modelId="{1094B47D-0AA3-A745-8C9F-72378E3D3B1C}" type="presOf" srcId="{450C6235-EC9D-4041-804D-0669A515803D}" destId="{D2AB208A-DA0C-5C46-8EF7-AC1D168FB92E}" srcOrd="0" destOrd="0" presId="urn:microsoft.com/office/officeart/2008/layout/LinedList"/>
    <dgm:cxn modelId="{E8FC62AC-750D-4A92-A455-575B6FC63A8E}" type="presOf" srcId="{3EB7B117-1D90-413D-A443-1D168CDA9646}" destId="{5EA72620-B573-4483-B70A-AD48BAF9B44F}" srcOrd="0" destOrd="0" presId="urn:microsoft.com/office/officeart/2008/layout/LinedList"/>
    <dgm:cxn modelId="{758710B9-4977-47E8-B65E-6CC9F3B89710}" srcId="{467D99BB-B3E3-4A0D-B67F-EADC105066D6}" destId="{AFD82D7A-16E4-4B16-B564-902EBEE40B49}" srcOrd="1" destOrd="0" parTransId="{8FDFFB00-9E8A-4FE4-A0A6-909241440C44}" sibTransId="{A5DD45D7-B526-4C26-B98E-5C9DADAA4447}"/>
    <dgm:cxn modelId="{38311CC2-B407-465D-80DB-F04865180F99}" srcId="{467D99BB-B3E3-4A0D-B67F-EADC105066D6}" destId="{3EB7B117-1D90-413D-A443-1D168CDA9646}" srcOrd="8" destOrd="0" parTransId="{01D86CDF-07F4-4B5C-8A9D-046E4488B941}" sibTransId="{94895203-3073-4449-84C0-36B500B49D55}"/>
    <dgm:cxn modelId="{1272AEC8-99C9-CA40-AF8D-1AB2CBBD1BDE}" type="presOf" srcId="{5FE7AA1E-F29F-4564-9D83-1676AB8DE53F}" destId="{EE81E5EA-5029-9D43-B231-6D511C547AA9}" srcOrd="0" destOrd="0" presId="urn:microsoft.com/office/officeart/2008/layout/LinedList"/>
    <dgm:cxn modelId="{38BB58D1-D9D0-4E2B-96F6-53078D0B50B4}" srcId="{467D99BB-B3E3-4A0D-B67F-EADC105066D6}" destId="{F6F916D1-5DDB-41DF-A937-FA33ADF9C202}" srcOrd="10" destOrd="0" parTransId="{8E97CFAD-90BF-4D60-8EC1-9E8661590A1F}" sibTransId="{332DB6E1-1996-4B74-839C-D4954FB51E9E}"/>
    <dgm:cxn modelId="{49933FD2-0EEE-4F42-9187-15AC2BDEFDEE}" srcId="{467D99BB-B3E3-4A0D-B67F-EADC105066D6}" destId="{66CE6171-F9B0-4D2B-A698-2A5441D38ECA}" srcOrd="5" destOrd="0" parTransId="{B4321AA7-1C5D-43C9-A2E1-D71F40F3614B}" sibTransId="{F1E33879-7569-4AF4-9438-92B8A584F5C8}"/>
    <dgm:cxn modelId="{3DD364D9-AA7A-7A45-8CB2-AB9E61971CBB}" type="presOf" srcId="{31E513DD-193B-4DEA-99A8-0B3189AF3AFF}" destId="{AA72E487-8630-8C40-8E1B-F9F31366BC72}" srcOrd="0" destOrd="0" presId="urn:microsoft.com/office/officeart/2008/layout/LinedList"/>
    <dgm:cxn modelId="{64AB0EDD-8932-4025-BBB8-24921DF4BE1E}" srcId="{467D99BB-B3E3-4A0D-B67F-EADC105066D6}" destId="{ADEDD8B4-A757-4E4B-BC1A-8BE375192C38}" srcOrd="0" destOrd="0" parTransId="{9845F131-814B-499D-83EA-E73C4EE30B77}" sibTransId="{19B9D43C-E0E3-4ECC-9D58-B7F67BAA955D}"/>
    <dgm:cxn modelId="{F59BB6E1-3AF0-4B7B-B9B0-1EC8F243EC6B}" srcId="{467D99BB-B3E3-4A0D-B67F-EADC105066D6}" destId="{31E513DD-193B-4DEA-99A8-0B3189AF3AFF}" srcOrd="4" destOrd="0" parTransId="{0C19D685-23F4-4D1A-BA99-3A3145970E28}" sibTransId="{141D0EC3-122A-4188-A941-845DBCC880C1}"/>
    <dgm:cxn modelId="{CF001DEA-0C15-624E-B8DB-E973340C931F}" type="presOf" srcId="{467D99BB-B3E3-4A0D-B67F-EADC105066D6}" destId="{7F6613D2-9B7E-C944-9F0C-CF9A4D76E06C}" srcOrd="0" destOrd="0" presId="urn:microsoft.com/office/officeart/2008/layout/LinedList"/>
    <dgm:cxn modelId="{E5EE89EE-070A-4403-9E71-D04B304149B0}" srcId="{467D99BB-B3E3-4A0D-B67F-EADC105066D6}" destId="{037E7712-8402-4CC3-9F0D-0C6BB0F3E449}" srcOrd="6" destOrd="0" parTransId="{C61EF107-24DB-481D-9ACA-9AE3F2FF6BA4}" sibTransId="{AF872070-BE3E-4676-B3EF-2396126B6541}"/>
    <dgm:cxn modelId="{7C0342F4-1367-3640-9A7E-D99A8E370737}" type="presOf" srcId="{F6F916D1-5DDB-41DF-A937-FA33ADF9C202}" destId="{8A7A8B55-8A9E-EB4D-A285-FB53D38A7341}" srcOrd="0" destOrd="0" presId="urn:microsoft.com/office/officeart/2008/layout/LinedList"/>
    <dgm:cxn modelId="{0C0C4EF6-3F22-2C44-B752-F2C07C682865}" type="presParOf" srcId="{7F6613D2-9B7E-C944-9F0C-CF9A4D76E06C}" destId="{E2FE7C98-80F5-3E41-8E38-34F8B3D9ECDF}" srcOrd="0" destOrd="0" presId="urn:microsoft.com/office/officeart/2008/layout/LinedList"/>
    <dgm:cxn modelId="{C44C35BB-79BE-DC44-B61E-D1727BDAF35A}" type="presParOf" srcId="{7F6613D2-9B7E-C944-9F0C-CF9A4D76E06C}" destId="{2A9E36F1-709D-A945-8CEE-48021B3EDAF8}" srcOrd="1" destOrd="0" presId="urn:microsoft.com/office/officeart/2008/layout/LinedList"/>
    <dgm:cxn modelId="{A99FCBB0-9997-5C47-B2C2-25C81FDE93AF}" type="presParOf" srcId="{2A9E36F1-709D-A945-8CEE-48021B3EDAF8}" destId="{3556339B-D99B-1C4F-B6CE-39F5252BD805}" srcOrd="0" destOrd="0" presId="urn:microsoft.com/office/officeart/2008/layout/LinedList"/>
    <dgm:cxn modelId="{1B336081-4B19-C745-A179-D2197EC7F9C9}" type="presParOf" srcId="{2A9E36F1-709D-A945-8CEE-48021B3EDAF8}" destId="{005DF6B4-5BC1-3542-9401-B0EF5E58C8CE}" srcOrd="1" destOrd="0" presId="urn:microsoft.com/office/officeart/2008/layout/LinedList"/>
    <dgm:cxn modelId="{5C199F45-6DD2-844C-8888-EAF574988611}" type="presParOf" srcId="{7F6613D2-9B7E-C944-9F0C-CF9A4D76E06C}" destId="{7C2C713D-C128-A841-A3C2-3FB9899172BE}" srcOrd="2" destOrd="0" presId="urn:microsoft.com/office/officeart/2008/layout/LinedList"/>
    <dgm:cxn modelId="{60124900-34FB-CD4E-8D88-7C167D4ED74B}" type="presParOf" srcId="{7F6613D2-9B7E-C944-9F0C-CF9A4D76E06C}" destId="{7D634660-F3F0-3A48-8151-F68FC3CF1A27}" srcOrd="3" destOrd="0" presId="urn:microsoft.com/office/officeart/2008/layout/LinedList"/>
    <dgm:cxn modelId="{D42F6264-79A7-214D-B459-24713363209A}" type="presParOf" srcId="{7D634660-F3F0-3A48-8151-F68FC3CF1A27}" destId="{8BF6C13E-C57C-E94B-A540-EFE24C43EB05}" srcOrd="0" destOrd="0" presId="urn:microsoft.com/office/officeart/2008/layout/LinedList"/>
    <dgm:cxn modelId="{474F04F7-EF22-3D44-96AB-55727511C617}" type="presParOf" srcId="{7D634660-F3F0-3A48-8151-F68FC3CF1A27}" destId="{EFF136AA-79BD-6D40-8231-2969703C05D0}" srcOrd="1" destOrd="0" presId="urn:microsoft.com/office/officeart/2008/layout/LinedList"/>
    <dgm:cxn modelId="{E9134585-48D4-2D4E-BBE2-B17228964F0C}" type="presParOf" srcId="{7F6613D2-9B7E-C944-9F0C-CF9A4D76E06C}" destId="{634AED48-D48D-EB4B-8D32-5B2A082B568F}" srcOrd="4" destOrd="0" presId="urn:microsoft.com/office/officeart/2008/layout/LinedList"/>
    <dgm:cxn modelId="{1F76A28E-360B-114D-93C1-56F1FA5F962F}" type="presParOf" srcId="{7F6613D2-9B7E-C944-9F0C-CF9A4D76E06C}" destId="{C5A2772A-08AF-CC45-B188-637D4024CF25}" srcOrd="5" destOrd="0" presId="urn:microsoft.com/office/officeart/2008/layout/LinedList"/>
    <dgm:cxn modelId="{9635ED15-F3D8-F849-9B83-1702400557D1}" type="presParOf" srcId="{C5A2772A-08AF-CC45-B188-637D4024CF25}" destId="{EE81E5EA-5029-9D43-B231-6D511C547AA9}" srcOrd="0" destOrd="0" presId="urn:microsoft.com/office/officeart/2008/layout/LinedList"/>
    <dgm:cxn modelId="{57D637AD-02D2-9C42-AF71-2917C46990CF}" type="presParOf" srcId="{C5A2772A-08AF-CC45-B188-637D4024CF25}" destId="{FEFD6448-27C3-4545-A32C-B42D68B90853}" srcOrd="1" destOrd="0" presId="urn:microsoft.com/office/officeart/2008/layout/LinedList"/>
    <dgm:cxn modelId="{90839A63-7AE6-2045-9CAA-A613653E76C4}" type="presParOf" srcId="{7F6613D2-9B7E-C944-9F0C-CF9A4D76E06C}" destId="{C0096CE4-52E1-B642-B6B6-A5BD8C76D138}" srcOrd="6" destOrd="0" presId="urn:microsoft.com/office/officeart/2008/layout/LinedList"/>
    <dgm:cxn modelId="{716C4B83-6066-404E-8FF2-70AB62BEC40E}" type="presParOf" srcId="{7F6613D2-9B7E-C944-9F0C-CF9A4D76E06C}" destId="{5EEA0069-8EF8-534B-8A73-C99F3560606A}" srcOrd="7" destOrd="0" presId="urn:microsoft.com/office/officeart/2008/layout/LinedList"/>
    <dgm:cxn modelId="{FDCBBA20-4183-CC45-8513-BE8CD3D61E16}" type="presParOf" srcId="{5EEA0069-8EF8-534B-8A73-C99F3560606A}" destId="{D2AB208A-DA0C-5C46-8EF7-AC1D168FB92E}" srcOrd="0" destOrd="0" presId="urn:microsoft.com/office/officeart/2008/layout/LinedList"/>
    <dgm:cxn modelId="{F9C3B680-795C-3849-A81A-D64B2552C443}" type="presParOf" srcId="{5EEA0069-8EF8-534B-8A73-C99F3560606A}" destId="{E60362AE-13CE-034B-A4B4-D8FB32235C88}" srcOrd="1" destOrd="0" presId="urn:microsoft.com/office/officeart/2008/layout/LinedList"/>
    <dgm:cxn modelId="{38862A50-26C3-A84F-B6F0-EEEEE4542FA7}" type="presParOf" srcId="{7F6613D2-9B7E-C944-9F0C-CF9A4D76E06C}" destId="{9F47B25E-6731-F54F-B9D8-5429A82CBB3D}" srcOrd="8" destOrd="0" presId="urn:microsoft.com/office/officeart/2008/layout/LinedList"/>
    <dgm:cxn modelId="{9BBDDE31-311C-844D-A857-C3BAB2352F52}" type="presParOf" srcId="{7F6613D2-9B7E-C944-9F0C-CF9A4D76E06C}" destId="{CC585ADC-5F84-274F-AEC6-D861BAA5F44F}" srcOrd="9" destOrd="0" presId="urn:microsoft.com/office/officeart/2008/layout/LinedList"/>
    <dgm:cxn modelId="{0FA5CFFA-1F2E-1543-8713-0CEE38C234FE}" type="presParOf" srcId="{CC585ADC-5F84-274F-AEC6-D861BAA5F44F}" destId="{AA72E487-8630-8C40-8E1B-F9F31366BC72}" srcOrd="0" destOrd="0" presId="urn:microsoft.com/office/officeart/2008/layout/LinedList"/>
    <dgm:cxn modelId="{A8BEF7AC-F004-374E-87C8-47F99E63083E}" type="presParOf" srcId="{CC585ADC-5F84-274F-AEC6-D861BAA5F44F}" destId="{783394DF-A7B2-9947-BD67-DB9973A1F536}" srcOrd="1" destOrd="0" presId="urn:microsoft.com/office/officeart/2008/layout/LinedList"/>
    <dgm:cxn modelId="{9E64DAF7-433B-4643-84A5-D3A0F686C441}" type="presParOf" srcId="{7F6613D2-9B7E-C944-9F0C-CF9A4D76E06C}" destId="{B629EC42-0674-244C-884F-F2DCE5FD3435}" srcOrd="10" destOrd="0" presId="urn:microsoft.com/office/officeart/2008/layout/LinedList"/>
    <dgm:cxn modelId="{EEF16C74-078F-BB40-AE30-CFA6B51FD4B4}" type="presParOf" srcId="{7F6613D2-9B7E-C944-9F0C-CF9A4D76E06C}" destId="{7EBA1287-0A4A-B74E-807C-6F5C7F89B384}" srcOrd="11" destOrd="0" presId="urn:microsoft.com/office/officeart/2008/layout/LinedList"/>
    <dgm:cxn modelId="{2DB833F9-DC63-C545-9025-8706D032BC06}" type="presParOf" srcId="{7EBA1287-0A4A-B74E-807C-6F5C7F89B384}" destId="{EDA59E7E-94A1-F441-8AAF-5B1CEADC18C7}" srcOrd="0" destOrd="0" presId="urn:microsoft.com/office/officeart/2008/layout/LinedList"/>
    <dgm:cxn modelId="{F36D5842-BBC2-A549-A19F-EA3C952C555F}" type="presParOf" srcId="{7EBA1287-0A4A-B74E-807C-6F5C7F89B384}" destId="{8756A7A6-6B35-B548-95F3-1D6AD66306FC}" srcOrd="1" destOrd="0" presId="urn:microsoft.com/office/officeart/2008/layout/LinedList"/>
    <dgm:cxn modelId="{FDF1644F-1349-4518-BF95-8A2D4D06B9A0}" type="presParOf" srcId="{7F6613D2-9B7E-C944-9F0C-CF9A4D76E06C}" destId="{0674B630-8448-4029-9310-FB68AC5DCDC4}" srcOrd="12" destOrd="0" presId="urn:microsoft.com/office/officeart/2008/layout/LinedList"/>
    <dgm:cxn modelId="{D184A15D-6FB1-4BDE-B834-6E4E7EEB36AB}" type="presParOf" srcId="{7F6613D2-9B7E-C944-9F0C-CF9A4D76E06C}" destId="{AEEA6701-98E7-41EB-9578-90F14F16146A}" srcOrd="13" destOrd="0" presId="urn:microsoft.com/office/officeart/2008/layout/LinedList"/>
    <dgm:cxn modelId="{D3A6A662-A7F0-44A5-9904-67032A2C7F43}" type="presParOf" srcId="{AEEA6701-98E7-41EB-9578-90F14F16146A}" destId="{ED5A7BDA-419F-4C37-9AF9-A5CB4C066B39}" srcOrd="0" destOrd="0" presId="urn:microsoft.com/office/officeart/2008/layout/LinedList"/>
    <dgm:cxn modelId="{C6132312-3C22-411A-AAF2-59B9C4066930}" type="presParOf" srcId="{AEEA6701-98E7-41EB-9578-90F14F16146A}" destId="{CBD3649F-ADCA-4F4D-929B-C2297E1F8654}" srcOrd="1" destOrd="0" presId="urn:microsoft.com/office/officeart/2008/layout/LinedList"/>
    <dgm:cxn modelId="{2C03A113-4FC0-4362-8680-97A826755EF4}" type="presParOf" srcId="{7F6613D2-9B7E-C944-9F0C-CF9A4D76E06C}" destId="{657B2A16-89FB-46F7-A1F7-09D6E99FC2F1}" srcOrd="14" destOrd="0" presId="urn:microsoft.com/office/officeart/2008/layout/LinedList"/>
    <dgm:cxn modelId="{3284C758-E43B-47A8-9C4D-19B1CB921CF0}" type="presParOf" srcId="{7F6613D2-9B7E-C944-9F0C-CF9A4D76E06C}" destId="{89B4EA67-F386-4C94-947B-CAC80136F9DD}" srcOrd="15" destOrd="0" presId="urn:microsoft.com/office/officeart/2008/layout/LinedList"/>
    <dgm:cxn modelId="{0D13DA95-2CE8-4FA9-8B8B-4D5FD04398FC}" type="presParOf" srcId="{89B4EA67-F386-4C94-947B-CAC80136F9DD}" destId="{43FEA7F7-889E-4DD1-BB2C-C15AFEE50BC8}" srcOrd="0" destOrd="0" presId="urn:microsoft.com/office/officeart/2008/layout/LinedList"/>
    <dgm:cxn modelId="{6B888607-CA90-483E-8512-87FD5C178D3F}" type="presParOf" srcId="{89B4EA67-F386-4C94-947B-CAC80136F9DD}" destId="{BAF3E663-E1E3-4E1F-967A-FDA8CEB604D5}" srcOrd="1" destOrd="0" presId="urn:microsoft.com/office/officeart/2008/layout/LinedList"/>
    <dgm:cxn modelId="{8DBC4908-D884-40B3-81AA-FBC47F062A78}" type="presParOf" srcId="{7F6613D2-9B7E-C944-9F0C-CF9A4D76E06C}" destId="{2B0C0EE5-24B9-4E67-91C9-8DA3839B5EFD}" srcOrd="16" destOrd="0" presId="urn:microsoft.com/office/officeart/2008/layout/LinedList"/>
    <dgm:cxn modelId="{2370C735-A64D-423E-9C97-193C49753359}" type="presParOf" srcId="{7F6613D2-9B7E-C944-9F0C-CF9A4D76E06C}" destId="{096A447A-B06A-45AF-8A3C-C0FD1085074E}" srcOrd="17" destOrd="0" presId="urn:microsoft.com/office/officeart/2008/layout/LinedList"/>
    <dgm:cxn modelId="{C676BBFE-9F99-4161-9911-8BEBAD5357CB}" type="presParOf" srcId="{096A447A-B06A-45AF-8A3C-C0FD1085074E}" destId="{5EA72620-B573-4483-B70A-AD48BAF9B44F}" srcOrd="0" destOrd="0" presId="urn:microsoft.com/office/officeart/2008/layout/LinedList"/>
    <dgm:cxn modelId="{398A592D-CB17-4908-B665-421570BD180C}" type="presParOf" srcId="{096A447A-B06A-45AF-8A3C-C0FD1085074E}" destId="{3356CEDC-8B68-47EC-ADE5-E027CDC6B824}" srcOrd="1" destOrd="0" presId="urn:microsoft.com/office/officeart/2008/layout/LinedList"/>
    <dgm:cxn modelId="{65BED9EE-49E5-0446-92C9-81B049E37A4A}" type="presParOf" srcId="{7F6613D2-9B7E-C944-9F0C-CF9A4D76E06C}" destId="{8480F3B2-DE59-514E-8C21-BB0DBFA64901}" srcOrd="18" destOrd="0" presId="urn:microsoft.com/office/officeart/2008/layout/LinedList"/>
    <dgm:cxn modelId="{9566F758-7E1E-9049-B8DB-49F3923F4D4F}" type="presParOf" srcId="{7F6613D2-9B7E-C944-9F0C-CF9A4D76E06C}" destId="{4CBF8386-D67F-4947-804F-BA6C4590E285}" srcOrd="19" destOrd="0" presId="urn:microsoft.com/office/officeart/2008/layout/LinedList"/>
    <dgm:cxn modelId="{ECB1CBF3-6F42-DD47-8A6E-7A6E322D35CF}" type="presParOf" srcId="{4CBF8386-D67F-4947-804F-BA6C4590E285}" destId="{900231E2-ADD4-CF46-B302-A131C6A872EA}" srcOrd="0" destOrd="0" presId="urn:microsoft.com/office/officeart/2008/layout/LinedList"/>
    <dgm:cxn modelId="{E0892068-567B-D24B-A464-3E089EDE6F79}" type="presParOf" srcId="{4CBF8386-D67F-4947-804F-BA6C4590E285}" destId="{8BD54F8B-FC96-F441-B5C7-19B915322C32}" srcOrd="1" destOrd="0" presId="urn:microsoft.com/office/officeart/2008/layout/LinedList"/>
    <dgm:cxn modelId="{14682534-3769-F649-A78D-C7F06EAA2C07}" type="presParOf" srcId="{7F6613D2-9B7E-C944-9F0C-CF9A4D76E06C}" destId="{220A853A-4097-8A4D-9DBD-7F651F0D2252}" srcOrd="20" destOrd="0" presId="urn:microsoft.com/office/officeart/2008/layout/LinedList"/>
    <dgm:cxn modelId="{1585D303-D23C-FB44-89BB-F74AC18D6009}" type="presParOf" srcId="{7F6613D2-9B7E-C944-9F0C-CF9A4D76E06C}" destId="{D4EBA6D9-DA3C-C747-ADA1-195EA6EB48BF}" srcOrd="21" destOrd="0" presId="urn:microsoft.com/office/officeart/2008/layout/LinedList"/>
    <dgm:cxn modelId="{844E1AE2-8A48-9645-9ACA-613EE22CFE72}" type="presParOf" srcId="{D4EBA6D9-DA3C-C747-ADA1-195EA6EB48BF}" destId="{8A7A8B55-8A9E-EB4D-A285-FB53D38A7341}" srcOrd="0" destOrd="0" presId="urn:microsoft.com/office/officeart/2008/layout/LinedList"/>
    <dgm:cxn modelId="{B849E501-BD54-E247-9859-110A0D2F0594}" type="presParOf" srcId="{D4EBA6D9-DA3C-C747-ADA1-195EA6EB48BF}" destId="{DF47F706-4CCD-094F-B7EF-65A84F68CDF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7D99BB-B3E3-4A0D-B67F-EADC105066D6}" type="doc">
      <dgm:prSet loTypeId="urn:microsoft.com/office/officeart/2018/2/layout/IconVerticalSolidList" loCatId="icon" qsTypeId="urn:microsoft.com/office/officeart/2005/8/quickstyle/simple1#7" qsCatId="simple" csTypeId="urn:microsoft.com/office/officeart/2005/8/colors/accent0_3#3" csCatId="mainScheme" phldr="1"/>
      <dgm:spPr/>
      <dgm:t>
        <a:bodyPr/>
        <a:lstStyle/>
        <a:p>
          <a:endParaRPr lang="en-US"/>
        </a:p>
      </dgm:t>
    </dgm:pt>
    <dgm:pt modelId="{ADEDD8B4-A757-4E4B-BC1A-8BE375192C38}">
      <dgm:prSet custT="1"/>
      <dgm:spPr/>
      <dgm:t>
        <a:bodyPr/>
        <a:lstStyle/>
        <a:p>
          <a:pPr>
            <a:lnSpc>
              <a:spcPct val="100000"/>
            </a:lnSpc>
          </a:pPr>
          <a:r>
            <a:rPr lang="en-GB" sz="2400" b="1" dirty="0">
              <a:latin typeface="Arial" panose="020B0604020202020204" pitchFamily="34" charset="0"/>
              <a:cs typeface="Arial" panose="020B0604020202020204" pitchFamily="34" charset="0"/>
            </a:rPr>
            <a:t>5. Crosscutting</a:t>
          </a:r>
          <a:endParaRPr lang="en-US" sz="2400" b="1" dirty="0">
            <a:latin typeface="Arial" panose="020B0604020202020204" pitchFamily="34" charset="0"/>
            <a:cs typeface="Arial" panose="020B0604020202020204" pitchFamily="34" charset="0"/>
          </a:endParaRPr>
        </a:p>
      </dgm:t>
    </dgm:pt>
    <dgm:pt modelId="{9845F131-814B-499D-83EA-E73C4EE30B77}" type="parTrans" cxnId="{64AB0EDD-8932-4025-BBB8-24921DF4BE1E}">
      <dgm:prSet/>
      <dgm:spPr/>
      <dgm:t>
        <a:bodyPr/>
        <a:lstStyle/>
        <a:p>
          <a:endParaRPr lang="en-US"/>
        </a:p>
      </dgm:t>
    </dgm:pt>
    <dgm:pt modelId="{19B9D43C-E0E3-4ECC-9D58-B7F67BAA955D}" type="sibTrans" cxnId="{64AB0EDD-8932-4025-BBB8-24921DF4BE1E}">
      <dgm:prSet/>
      <dgm:spPr/>
      <dgm:t>
        <a:bodyPr/>
        <a:lstStyle/>
        <a:p>
          <a:endParaRPr lang="en-US"/>
        </a:p>
      </dgm:t>
    </dgm:pt>
    <dgm:pt modelId="{AFD82D7A-16E4-4B16-B564-902EBEE40B49}">
      <dgm:prSet/>
      <dgm:spPr/>
      <dgm:t>
        <a:bodyPr/>
        <a:lstStyle/>
        <a:p>
          <a:pPr>
            <a:lnSpc>
              <a:spcPct val="100000"/>
            </a:lnSpc>
          </a:pPr>
          <a:r>
            <a:rPr lang="en-GB" dirty="0">
              <a:latin typeface="Arial" panose="020B0604020202020204" pitchFamily="34" charset="0"/>
              <a:cs typeface="Arial" panose="020B0604020202020204" pitchFamily="34" charset="0"/>
            </a:rPr>
            <a:t>Coordination among FDA departments and partner agencies such as the EPA and Ministry of Labor is improving but remains fragmented.</a:t>
          </a:r>
          <a:endParaRPr lang="en-US" dirty="0">
            <a:latin typeface="Arial" panose="020B0604020202020204" pitchFamily="34" charset="0"/>
            <a:cs typeface="Arial" panose="020B0604020202020204" pitchFamily="34" charset="0"/>
          </a:endParaRPr>
        </a:p>
      </dgm:t>
    </dgm:pt>
    <dgm:pt modelId="{8FDFFB00-9E8A-4FE4-A0A6-909241440C44}" type="parTrans" cxnId="{758710B9-4977-47E8-B65E-6CC9F3B89710}">
      <dgm:prSet/>
      <dgm:spPr/>
      <dgm:t>
        <a:bodyPr/>
        <a:lstStyle/>
        <a:p>
          <a:endParaRPr lang="en-US"/>
        </a:p>
      </dgm:t>
    </dgm:pt>
    <dgm:pt modelId="{A5DD45D7-B526-4C26-B98E-5C9DADAA4447}" type="sibTrans" cxnId="{758710B9-4977-47E8-B65E-6CC9F3B89710}">
      <dgm:prSet/>
      <dgm:spPr/>
      <dgm:t>
        <a:bodyPr/>
        <a:lstStyle/>
        <a:p>
          <a:endParaRPr lang="en-US"/>
        </a:p>
      </dgm:t>
    </dgm:pt>
    <dgm:pt modelId="{450C6235-EC9D-4041-804D-0669A515803D}">
      <dgm:prSet/>
      <dgm:spPr/>
      <dgm:t>
        <a:bodyPr/>
        <a:lstStyle/>
        <a:p>
          <a:pPr>
            <a:lnSpc>
              <a:spcPct val="100000"/>
            </a:lnSpc>
          </a:pPr>
          <a:r>
            <a:rPr lang="en-GB" dirty="0">
              <a:latin typeface="Arial" panose="020B0604020202020204" pitchFamily="34" charset="0"/>
              <a:cs typeface="Arial" panose="020B0604020202020204" pitchFamily="34" charset="0"/>
            </a:rPr>
            <a:t>Financial and operational constraints: Irregular funding and delayed disbursement continue to limit the effective participation of local communities and impede institutional operations.</a:t>
          </a:r>
          <a:endParaRPr lang="en-US" dirty="0">
            <a:latin typeface="Arial" panose="020B0604020202020204" pitchFamily="34" charset="0"/>
            <a:cs typeface="Arial" panose="020B0604020202020204" pitchFamily="34" charset="0"/>
          </a:endParaRPr>
        </a:p>
      </dgm:t>
    </dgm:pt>
    <dgm:pt modelId="{F7E7F51C-C006-4D0D-B13D-0EFA10AD448B}" type="parTrans" cxnId="{B70E7B0A-184F-47BA-9A6D-3BBDAD010571}">
      <dgm:prSet/>
      <dgm:spPr/>
      <dgm:t>
        <a:bodyPr/>
        <a:lstStyle/>
        <a:p>
          <a:endParaRPr lang="en-US"/>
        </a:p>
      </dgm:t>
    </dgm:pt>
    <dgm:pt modelId="{615F1CD8-E501-4033-A8F5-D9810E8C9A55}" type="sibTrans" cxnId="{B70E7B0A-184F-47BA-9A6D-3BBDAD010571}">
      <dgm:prSet/>
      <dgm:spPr/>
      <dgm:t>
        <a:bodyPr/>
        <a:lstStyle/>
        <a:p>
          <a:endParaRPr lang="en-US"/>
        </a:p>
      </dgm:t>
    </dgm:pt>
    <dgm:pt modelId="{46513DEF-59F2-43E2-8C8C-4A936CD38F79}" type="pres">
      <dgm:prSet presAssocID="{467D99BB-B3E3-4A0D-B67F-EADC105066D6}" presName="root" presStyleCnt="0">
        <dgm:presLayoutVars>
          <dgm:dir/>
          <dgm:resizeHandles val="exact"/>
        </dgm:presLayoutVars>
      </dgm:prSet>
      <dgm:spPr/>
    </dgm:pt>
    <dgm:pt modelId="{6112C064-D193-447D-A277-FE10C723CC80}" type="pres">
      <dgm:prSet presAssocID="{ADEDD8B4-A757-4E4B-BC1A-8BE375192C38}" presName="compNode" presStyleCnt="0"/>
      <dgm:spPr/>
    </dgm:pt>
    <dgm:pt modelId="{4D942856-E179-4AA5-B5D8-8DD596998D7E}" type="pres">
      <dgm:prSet presAssocID="{ADEDD8B4-A757-4E4B-BC1A-8BE375192C38}" presName="bgRect" presStyleLbl="bgShp" presStyleIdx="0" presStyleCnt="3"/>
      <dgm:spPr/>
    </dgm:pt>
    <dgm:pt modelId="{38CB5D68-0A33-4A80-A4E4-CE49EAEFF9B0}" type="pres">
      <dgm:prSet presAssocID="{ADEDD8B4-A757-4E4B-BC1A-8BE375192C3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5805C31F-C73F-445D-B435-FBFB9A21BBB0}" type="pres">
      <dgm:prSet presAssocID="{ADEDD8B4-A757-4E4B-BC1A-8BE375192C38}" presName="spaceRect" presStyleCnt="0"/>
      <dgm:spPr/>
    </dgm:pt>
    <dgm:pt modelId="{C750AEBE-3F63-4019-AAE7-2FF68D28FE11}" type="pres">
      <dgm:prSet presAssocID="{ADEDD8B4-A757-4E4B-BC1A-8BE375192C38}" presName="parTx" presStyleLbl="revTx" presStyleIdx="0" presStyleCnt="3">
        <dgm:presLayoutVars>
          <dgm:chMax val="0"/>
          <dgm:chPref val="0"/>
        </dgm:presLayoutVars>
      </dgm:prSet>
      <dgm:spPr/>
    </dgm:pt>
    <dgm:pt modelId="{D92BB52B-740D-40EF-A7CA-33DCD888AADC}" type="pres">
      <dgm:prSet presAssocID="{19B9D43C-E0E3-4ECC-9D58-B7F67BAA955D}" presName="sibTrans" presStyleCnt="0"/>
      <dgm:spPr/>
    </dgm:pt>
    <dgm:pt modelId="{2F6CE918-E89D-48F6-95BD-B197F8224B26}" type="pres">
      <dgm:prSet presAssocID="{AFD82D7A-16E4-4B16-B564-902EBEE40B49}" presName="compNode" presStyleCnt="0"/>
      <dgm:spPr/>
    </dgm:pt>
    <dgm:pt modelId="{B1AC9EFC-1D58-4CAD-9AFF-1CDF82DC3E4E}" type="pres">
      <dgm:prSet presAssocID="{AFD82D7A-16E4-4B16-B564-902EBEE40B49}" presName="bgRect" presStyleLbl="bgShp" presStyleIdx="1" presStyleCnt="3"/>
      <dgm:spPr/>
    </dgm:pt>
    <dgm:pt modelId="{FF225FBE-A37D-400C-870C-6B993E473B46}" type="pres">
      <dgm:prSet presAssocID="{AFD82D7A-16E4-4B16-B564-902EBEE40B4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pt>
    <dgm:pt modelId="{42ACB389-56C3-47F2-A438-95F4A9CAA44B}" type="pres">
      <dgm:prSet presAssocID="{AFD82D7A-16E4-4B16-B564-902EBEE40B49}" presName="spaceRect" presStyleCnt="0"/>
      <dgm:spPr/>
    </dgm:pt>
    <dgm:pt modelId="{9FB10FD6-D49E-4584-A7F3-21C7F3EFFE04}" type="pres">
      <dgm:prSet presAssocID="{AFD82D7A-16E4-4B16-B564-902EBEE40B49}" presName="parTx" presStyleLbl="revTx" presStyleIdx="1" presStyleCnt="3">
        <dgm:presLayoutVars>
          <dgm:chMax val="0"/>
          <dgm:chPref val="0"/>
        </dgm:presLayoutVars>
      </dgm:prSet>
      <dgm:spPr/>
    </dgm:pt>
    <dgm:pt modelId="{E8770028-7732-4506-B1E3-40C4CA11B945}" type="pres">
      <dgm:prSet presAssocID="{A5DD45D7-B526-4C26-B98E-5C9DADAA4447}" presName="sibTrans" presStyleCnt="0"/>
      <dgm:spPr/>
    </dgm:pt>
    <dgm:pt modelId="{37619E23-708C-48FE-BA6E-D0206DF015F2}" type="pres">
      <dgm:prSet presAssocID="{450C6235-EC9D-4041-804D-0669A515803D}" presName="compNode" presStyleCnt="0"/>
      <dgm:spPr/>
    </dgm:pt>
    <dgm:pt modelId="{D583F19E-8324-4728-852A-93F226E6D52E}" type="pres">
      <dgm:prSet presAssocID="{450C6235-EC9D-4041-804D-0669A515803D}" presName="bgRect" presStyleLbl="bgShp" presStyleIdx="2" presStyleCnt="3"/>
      <dgm:spPr/>
    </dgm:pt>
    <dgm:pt modelId="{20818851-05E1-4233-B152-B5F7A8C731B0}" type="pres">
      <dgm:prSet presAssocID="{450C6235-EC9D-4041-804D-0669A515803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pt>
    <dgm:pt modelId="{11AF9115-C6C3-49C3-ADB4-CFCDE54EC160}" type="pres">
      <dgm:prSet presAssocID="{450C6235-EC9D-4041-804D-0669A515803D}" presName="spaceRect" presStyleCnt="0"/>
      <dgm:spPr/>
    </dgm:pt>
    <dgm:pt modelId="{822223E9-59C1-47A3-893D-6FAC31AF057D}" type="pres">
      <dgm:prSet presAssocID="{450C6235-EC9D-4041-804D-0669A515803D}" presName="parTx" presStyleLbl="revTx" presStyleIdx="2" presStyleCnt="3">
        <dgm:presLayoutVars>
          <dgm:chMax val="0"/>
          <dgm:chPref val="0"/>
        </dgm:presLayoutVars>
      </dgm:prSet>
      <dgm:spPr/>
    </dgm:pt>
  </dgm:ptLst>
  <dgm:cxnLst>
    <dgm:cxn modelId="{B70E7B0A-184F-47BA-9A6D-3BBDAD010571}" srcId="{467D99BB-B3E3-4A0D-B67F-EADC105066D6}" destId="{450C6235-EC9D-4041-804D-0669A515803D}" srcOrd="2" destOrd="0" parTransId="{F7E7F51C-C006-4D0D-B13D-0EFA10AD448B}" sibTransId="{615F1CD8-E501-4033-A8F5-D9810E8C9A55}"/>
    <dgm:cxn modelId="{D6678A60-FDAA-0F4A-9ABF-139681A8E248}" type="presOf" srcId="{AFD82D7A-16E4-4B16-B564-902EBEE40B49}" destId="{9FB10FD6-D49E-4584-A7F3-21C7F3EFFE04}" srcOrd="0" destOrd="0" presId="urn:microsoft.com/office/officeart/2018/2/layout/IconVerticalSolidList"/>
    <dgm:cxn modelId="{693FCB87-6943-6744-A0C3-74DA8B0ABE46}" type="presOf" srcId="{467D99BB-B3E3-4A0D-B67F-EADC105066D6}" destId="{46513DEF-59F2-43E2-8C8C-4A936CD38F79}" srcOrd="0" destOrd="0" presId="urn:microsoft.com/office/officeart/2018/2/layout/IconVerticalSolidList"/>
    <dgm:cxn modelId="{758710B9-4977-47E8-B65E-6CC9F3B89710}" srcId="{467D99BB-B3E3-4A0D-B67F-EADC105066D6}" destId="{AFD82D7A-16E4-4B16-B564-902EBEE40B49}" srcOrd="1" destOrd="0" parTransId="{8FDFFB00-9E8A-4FE4-A0A6-909241440C44}" sibTransId="{A5DD45D7-B526-4C26-B98E-5C9DADAA4447}"/>
    <dgm:cxn modelId="{A29131C0-3342-B949-BFFD-B3C1E3D9DCE1}" type="presOf" srcId="{ADEDD8B4-A757-4E4B-BC1A-8BE375192C38}" destId="{C750AEBE-3F63-4019-AAE7-2FF68D28FE11}" srcOrd="0" destOrd="0" presId="urn:microsoft.com/office/officeart/2018/2/layout/IconVerticalSolidList"/>
    <dgm:cxn modelId="{64AB0EDD-8932-4025-BBB8-24921DF4BE1E}" srcId="{467D99BB-B3E3-4A0D-B67F-EADC105066D6}" destId="{ADEDD8B4-A757-4E4B-BC1A-8BE375192C38}" srcOrd="0" destOrd="0" parTransId="{9845F131-814B-499D-83EA-E73C4EE30B77}" sibTransId="{19B9D43C-E0E3-4ECC-9D58-B7F67BAA955D}"/>
    <dgm:cxn modelId="{0EF47FF6-1EC2-4147-9ECA-D61588557E8D}" type="presOf" srcId="{450C6235-EC9D-4041-804D-0669A515803D}" destId="{822223E9-59C1-47A3-893D-6FAC31AF057D}" srcOrd="0" destOrd="0" presId="urn:microsoft.com/office/officeart/2018/2/layout/IconVerticalSolidList"/>
    <dgm:cxn modelId="{6C62F99A-1EFC-B144-9C48-39F4100DA8FD}" type="presParOf" srcId="{46513DEF-59F2-43E2-8C8C-4A936CD38F79}" destId="{6112C064-D193-447D-A277-FE10C723CC80}" srcOrd="0" destOrd="0" presId="urn:microsoft.com/office/officeart/2018/2/layout/IconVerticalSolidList"/>
    <dgm:cxn modelId="{FEBBB3E8-F2D0-D341-B24D-E7AB7224F5EF}" type="presParOf" srcId="{6112C064-D193-447D-A277-FE10C723CC80}" destId="{4D942856-E179-4AA5-B5D8-8DD596998D7E}" srcOrd="0" destOrd="0" presId="urn:microsoft.com/office/officeart/2018/2/layout/IconVerticalSolidList"/>
    <dgm:cxn modelId="{B59A0006-7696-1649-92A0-EC099C8CEE9D}" type="presParOf" srcId="{6112C064-D193-447D-A277-FE10C723CC80}" destId="{38CB5D68-0A33-4A80-A4E4-CE49EAEFF9B0}" srcOrd="1" destOrd="0" presId="urn:microsoft.com/office/officeart/2018/2/layout/IconVerticalSolidList"/>
    <dgm:cxn modelId="{DCDCE81A-2665-C041-AFBB-414C71741D36}" type="presParOf" srcId="{6112C064-D193-447D-A277-FE10C723CC80}" destId="{5805C31F-C73F-445D-B435-FBFB9A21BBB0}" srcOrd="2" destOrd="0" presId="urn:microsoft.com/office/officeart/2018/2/layout/IconVerticalSolidList"/>
    <dgm:cxn modelId="{2AD419E6-53E6-4640-AB96-13156407B874}" type="presParOf" srcId="{6112C064-D193-447D-A277-FE10C723CC80}" destId="{C750AEBE-3F63-4019-AAE7-2FF68D28FE11}" srcOrd="3" destOrd="0" presId="urn:microsoft.com/office/officeart/2018/2/layout/IconVerticalSolidList"/>
    <dgm:cxn modelId="{627A885A-24A9-734F-B478-AFAA27853801}" type="presParOf" srcId="{46513DEF-59F2-43E2-8C8C-4A936CD38F79}" destId="{D92BB52B-740D-40EF-A7CA-33DCD888AADC}" srcOrd="1" destOrd="0" presId="urn:microsoft.com/office/officeart/2018/2/layout/IconVerticalSolidList"/>
    <dgm:cxn modelId="{4682C05F-AA40-0040-BDBA-FCE732F35821}" type="presParOf" srcId="{46513DEF-59F2-43E2-8C8C-4A936CD38F79}" destId="{2F6CE918-E89D-48F6-95BD-B197F8224B26}" srcOrd="2" destOrd="0" presId="urn:microsoft.com/office/officeart/2018/2/layout/IconVerticalSolidList"/>
    <dgm:cxn modelId="{5321E0E9-5305-A644-B2EF-6619ABCE0A67}" type="presParOf" srcId="{2F6CE918-E89D-48F6-95BD-B197F8224B26}" destId="{B1AC9EFC-1D58-4CAD-9AFF-1CDF82DC3E4E}" srcOrd="0" destOrd="0" presId="urn:microsoft.com/office/officeart/2018/2/layout/IconVerticalSolidList"/>
    <dgm:cxn modelId="{D6BD17BA-7568-A247-AF85-48686E3F4CF9}" type="presParOf" srcId="{2F6CE918-E89D-48F6-95BD-B197F8224B26}" destId="{FF225FBE-A37D-400C-870C-6B993E473B46}" srcOrd="1" destOrd="0" presId="urn:microsoft.com/office/officeart/2018/2/layout/IconVerticalSolidList"/>
    <dgm:cxn modelId="{CD19D63B-4DB1-064A-BD74-4B7529603944}" type="presParOf" srcId="{2F6CE918-E89D-48F6-95BD-B197F8224B26}" destId="{42ACB389-56C3-47F2-A438-95F4A9CAA44B}" srcOrd="2" destOrd="0" presId="urn:microsoft.com/office/officeart/2018/2/layout/IconVerticalSolidList"/>
    <dgm:cxn modelId="{1F52BEF0-2F64-8846-A38A-B972D4C914C8}" type="presParOf" srcId="{2F6CE918-E89D-48F6-95BD-B197F8224B26}" destId="{9FB10FD6-D49E-4584-A7F3-21C7F3EFFE04}" srcOrd="3" destOrd="0" presId="urn:microsoft.com/office/officeart/2018/2/layout/IconVerticalSolidList"/>
    <dgm:cxn modelId="{22FB4E16-1CC5-724B-B247-8468FC6CB2D8}" type="presParOf" srcId="{46513DEF-59F2-43E2-8C8C-4A936CD38F79}" destId="{E8770028-7732-4506-B1E3-40C4CA11B945}" srcOrd="3" destOrd="0" presId="urn:microsoft.com/office/officeart/2018/2/layout/IconVerticalSolidList"/>
    <dgm:cxn modelId="{AE6F1396-B804-D643-BE18-764BF53ADAEF}" type="presParOf" srcId="{46513DEF-59F2-43E2-8C8C-4A936CD38F79}" destId="{37619E23-708C-48FE-BA6E-D0206DF015F2}" srcOrd="4" destOrd="0" presId="urn:microsoft.com/office/officeart/2018/2/layout/IconVerticalSolidList"/>
    <dgm:cxn modelId="{F74B0079-DAED-334B-9770-948FEADC6A24}" type="presParOf" srcId="{37619E23-708C-48FE-BA6E-D0206DF015F2}" destId="{D583F19E-8324-4728-852A-93F226E6D52E}" srcOrd="0" destOrd="0" presId="urn:microsoft.com/office/officeart/2018/2/layout/IconVerticalSolidList"/>
    <dgm:cxn modelId="{05F0DCFE-8C3A-1A41-9DE1-E2D180B2DD73}" type="presParOf" srcId="{37619E23-708C-48FE-BA6E-D0206DF015F2}" destId="{20818851-05E1-4233-B152-B5F7A8C731B0}" srcOrd="1" destOrd="0" presId="urn:microsoft.com/office/officeart/2018/2/layout/IconVerticalSolidList"/>
    <dgm:cxn modelId="{0BDA6779-BDEE-4C4F-816E-3FCF0EDAFBF3}" type="presParOf" srcId="{37619E23-708C-48FE-BA6E-D0206DF015F2}" destId="{11AF9115-C6C3-49C3-ADB4-CFCDE54EC160}" srcOrd="2" destOrd="0" presId="urn:microsoft.com/office/officeart/2018/2/layout/IconVerticalSolidList"/>
    <dgm:cxn modelId="{1FB9195B-6168-4745-A105-97E6DADBD665}" type="presParOf" srcId="{37619E23-708C-48FE-BA6E-D0206DF015F2}" destId="{822223E9-59C1-47A3-893D-6FAC31AF057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E22C59E-7912-43CE-8157-36AD250AE467}" type="doc">
      <dgm:prSet loTypeId="urn:microsoft.com/office/officeart/2005/8/layout/hierarchy1#1" loCatId="hierarchy" qsTypeId="urn:microsoft.com/office/officeart/2005/8/quickstyle/simple2#1" qsCatId="simple" csTypeId="urn:microsoft.com/office/officeart/2005/8/colors/accent1_2#2" csCatId="accent1"/>
      <dgm:spPr/>
      <dgm:t>
        <a:bodyPr/>
        <a:lstStyle/>
        <a:p>
          <a:endParaRPr lang="en-US"/>
        </a:p>
      </dgm:t>
    </dgm:pt>
    <dgm:pt modelId="{0E97EA10-F8FF-4C2F-97C8-77A2F24E83D9}">
      <dgm:prSet custT="1"/>
      <dgm:spPr/>
      <dgm:t>
        <a:bodyPr/>
        <a:lstStyle/>
        <a:p>
          <a:r>
            <a:rPr lang="en-US" sz="2400" dirty="0">
              <a:latin typeface="Arial" panose="020B0604020202020204" pitchFamily="34" charset="0"/>
              <a:cs typeface="Arial" panose="020B0604020202020204" pitchFamily="34" charset="0"/>
            </a:rPr>
            <a:t>The opportunities and challenges in commercial, conservation, community and carbon forestry will be considered in detail by us all during this Forum</a:t>
          </a:r>
          <a:r>
            <a:rPr lang="en-US" sz="2800" dirty="0">
              <a:latin typeface="Arial" panose="020B0604020202020204" pitchFamily="34" charset="0"/>
              <a:cs typeface="Arial" panose="020B0604020202020204" pitchFamily="34" charset="0"/>
            </a:rPr>
            <a:t>.</a:t>
          </a:r>
        </a:p>
      </dgm:t>
    </dgm:pt>
    <dgm:pt modelId="{4D7BEA36-DD4A-4B5B-9135-E1E2D990A83B}" type="parTrans" cxnId="{725307C9-952C-4FB9-8BA9-C32B97E88471}">
      <dgm:prSet/>
      <dgm:spPr/>
      <dgm:t>
        <a:bodyPr/>
        <a:lstStyle/>
        <a:p>
          <a:endParaRPr lang="en-US"/>
        </a:p>
      </dgm:t>
    </dgm:pt>
    <dgm:pt modelId="{AB288AF7-452D-48D7-B722-085DC4350EF6}" type="sibTrans" cxnId="{725307C9-952C-4FB9-8BA9-C32B97E88471}">
      <dgm:prSet/>
      <dgm:spPr/>
      <dgm:t>
        <a:bodyPr/>
        <a:lstStyle/>
        <a:p>
          <a:endParaRPr lang="en-US"/>
        </a:p>
      </dgm:t>
    </dgm:pt>
    <dgm:pt modelId="{80487EFA-61D1-4DF2-B250-A6B76083829D}">
      <dgm:prSet custT="1"/>
      <dgm:spPr/>
      <dgm:t>
        <a:bodyPr/>
        <a:lstStyle/>
        <a:p>
          <a:r>
            <a:rPr lang="en-US" sz="2400" dirty="0">
              <a:latin typeface="Arial" panose="020B0604020202020204" pitchFamily="34" charset="0"/>
              <a:cs typeface="Arial" panose="020B0604020202020204" pitchFamily="34" charset="0"/>
            </a:rPr>
            <a:t>Here is a taster of the priorities that we have set out to discuss with you in a series of briefing papers:</a:t>
          </a:r>
        </a:p>
      </dgm:t>
    </dgm:pt>
    <dgm:pt modelId="{C5F946EB-DB20-45C7-8446-F99406DDA76E}" type="parTrans" cxnId="{D84BEF9E-4CF2-4710-9242-2F2F77E6A528}">
      <dgm:prSet/>
      <dgm:spPr/>
      <dgm:t>
        <a:bodyPr/>
        <a:lstStyle/>
        <a:p>
          <a:endParaRPr lang="en-US"/>
        </a:p>
      </dgm:t>
    </dgm:pt>
    <dgm:pt modelId="{E8B2CA3E-520E-4216-A732-A5DC1AF63B7A}" type="sibTrans" cxnId="{D84BEF9E-4CF2-4710-9242-2F2F77E6A528}">
      <dgm:prSet/>
      <dgm:spPr/>
      <dgm:t>
        <a:bodyPr/>
        <a:lstStyle/>
        <a:p>
          <a:endParaRPr lang="en-US"/>
        </a:p>
      </dgm:t>
    </dgm:pt>
    <dgm:pt modelId="{461744D4-6EBC-0842-8B1A-F8192210EB57}" type="pres">
      <dgm:prSet presAssocID="{0E22C59E-7912-43CE-8157-36AD250AE467}" presName="hierChild1" presStyleCnt="0">
        <dgm:presLayoutVars>
          <dgm:chPref val="1"/>
          <dgm:dir/>
          <dgm:animOne val="branch"/>
          <dgm:animLvl val="lvl"/>
          <dgm:resizeHandles/>
        </dgm:presLayoutVars>
      </dgm:prSet>
      <dgm:spPr/>
    </dgm:pt>
    <dgm:pt modelId="{DC31683A-14CA-514A-9E6F-1862C3C223C3}" type="pres">
      <dgm:prSet presAssocID="{0E97EA10-F8FF-4C2F-97C8-77A2F24E83D9}" presName="hierRoot1" presStyleCnt="0"/>
      <dgm:spPr/>
    </dgm:pt>
    <dgm:pt modelId="{C21101BE-8034-CF4A-8201-DC8F0EC8FB25}" type="pres">
      <dgm:prSet presAssocID="{0E97EA10-F8FF-4C2F-97C8-77A2F24E83D9}" presName="composite" presStyleCnt="0"/>
      <dgm:spPr/>
    </dgm:pt>
    <dgm:pt modelId="{3356785E-A2A3-3A4C-AA30-273527C97776}" type="pres">
      <dgm:prSet presAssocID="{0E97EA10-F8FF-4C2F-97C8-77A2F24E83D9}" presName="background" presStyleLbl="node0" presStyleIdx="0" presStyleCnt="2"/>
      <dgm:spPr/>
    </dgm:pt>
    <dgm:pt modelId="{947D09B6-C9D5-DA4E-8BBE-6B43B424B874}" type="pres">
      <dgm:prSet presAssocID="{0E97EA10-F8FF-4C2F-97C8-77A2F24E83D9}" presName="text" presStyleLbl="fgAcc0" presStyleIdx="0" presStyleCnt="2">
        <dgm:presLayoutVars>
          <dgm:chPref val="3"/>
        </dgm:presLayoutVars>
      </dgm:prSet>
      <dgm:spPr/>
    </dgm:pt>
    <dgm:pt modelId="{BE9E26C5-96B9-F24A-9118-9CF1B790E084}" type="pres">
      <dgm:prSet presAssocID="{0E97EA10-F8FF-4C2F-97C8-77A2F24E83D9}" presName="hierChild2" presStyleCnt="0"/>
      <dgm:spPr/>
    </dgm:pt>
    <dgm:pt modelId="{29AC0819-A228-9648-85AA-060C8833D50E}" type="pres">
      <dgm:prSet presAssocID="{80487EFA-61D1-4DF2-B250-A6B76083829D}" presName="hierRoot1" presStyleCnt="0"/>
      <dgm:spPr/>
    </dgm:pt>
    <dgm:pt modelId="{731EC843-1D5A-C141-8F50-8907B8CAF5F3}" type="pres">
      <dgm:prSet presAssocID="{80487EFA-61D1-4DF2-B250-A6B76083829D}" presName="composite" presStyleCnt="0"/>
      <dgm:spPr/>
    </dgm:pt>
    <dgm:pt modelId="{7DB87ACC-ECC8-C248-BEAB-BF5C85D72E3D}" type="pres">
      <dgm:prSet presAssocID="{80487EFA-61D1-4DF2-B250-A6B76083829D}" presName="background" presStyleLbl="node0" presStyleIdx="1" presStyleCnt="2"/>
      <dgm:spPr/>
    </dgm:pt>
    <dgm:pt modelId="{584D853A-800F-F744-937B-600DB4B84895}" type="pres">
      <dgm:prSet presAssocID="{80487EFA-61D1-4DF2-B250-A6B76083829D}" presName="text" presStyleLbl="fgAcc0" presStyleIdx="1" presStyleCnt="2">
        <dgm:presLayoutVars>
          <dgm:chPref val="3"/>
        </dgm:presLayoutVars>
      </dgm:prSet>
      <dgm:spPr/>
    </dgm:pt>
    <dgm:pt modelId="{34E73DBB-8F44-2244-95FE-87009BB64BFD}" type="pres">
      <dgm:prSet presAssocID="{80487EFA-61D1-4DF2-B250-A6B76083829D}" presName="hierChild2" presStyleCnt="0"/>
      <dgm:spPr/>
    </dgm:pt>
  </dgm:ptLst>
  <dgm:cxnLst>
    <dgm:cxn modelId="{C5898573-B195-644A-A9CB-4C131C3258D6}" type="presOf" srcId="{0E22C59E-7912-43CE-8157-36AD250AE467}" destId="{461744D4-6EBC-0842-8B1A-F8192210EB57}" srcOrd="0" destOrd="0" presId="urn:microsoft.com/office/officeart/2005/8/layout/hierarchy1#1"/>
    <dgm:cxn modelId="{D84BEF9E-4CF2-4710-9242-2F2F77E6A528}" srcId="{0E22C59E-7912-43CE-8157-36AD250AE467}" destId="{80487EFA-61D1-4DF2-B250-A6B76083829D}" srcOrd="1" destOrd="0" parTransId="{C5F946EB-DB20-45C7-8446-F99406DDA76E}" sibTransId="{E8B2CA3E-520E-4216-A732-A5DC1AF63B7A}"/>
    <dgm:cxn modelId="{725307C9-952C-4FB9-8BA9-C32B97E88471}" srcId="{0E22C59E-7912-43CE-8157-36AD250AE467}" destId="{0E97EA10-F8FF-4C2F-97C8-77A2F24E83D9}" srcOrd="0" destOrd="0" parTransId="{4D7BEA36-DD4A-4B5B-9135-E1E2D990A83B}" sibTransId="{AB288AF7-452D-48D7-B722-085DC4350EF6}"/>
    <dgm:cxn modelId="{E96941E5-BB4D-344B-BBD2-C9112F58B294}" type="presOf" srcId="{0E97EA10-F8FF-4C2F-97C8-77A2F24E83D9}" destId="{947D09B6-C9D5-DA4E-8BBE-6B43B424B874}" srcOrd="0" destOrd="0" presId="urn:microsoft.com/office/officeart/2005/8/layout/hierarchy1#1"/>
    <dgm:cxn modelId="{BF76B5EC-E06A-A64D-B5C9-064DF9799C30}" type="presOf" srcId="{80487EFA-61D1-4DF2-B250-A6B76083829D}" destId="{584D853A-800F-F744-937B-600DB4B84895}" srcOrd="0" destOrd="0" presId="urn:microsoft.com/office/officeart/2005/8/layout/hierarchy1#1"/>
    <dgm:cxn modelId="{8328AE0F-2963-4D4D-B89C-A359EF0FB6CA}" type="presParOf" srcId="{461744D4-6EBC-0842-8B1A-F8192210EB57}" destId="{DC31683A-14CA-514A-9E6F-1862C3C223C3}" srcOrd="0" destOrd="0" presId="urn:microsoft.com/office/officeart/2005/8/layout/hierarchy1#1"/>
    <dgm:cxn modelId="{B301CD62-E207-FE4D-9672-58908952AE45}" type="presParOf" srcId="{DC31683A-14CA-514A-9E6F-1862C3C223C3}" destId="{C21101BE-8034-CF4A-8201-DC8F0EC8FB25}" srcOrd="0" destOrd="0" presId="urn:microsoft.com/office/officeart/2005/8/layout/hierarchy1#1"/>
    <dgm:cxn modelId="{B76BDA4F-5A29-2D45-A7F0-8A14DF7BA762}" type="presParOf" srcId="{C21101BE-8034-CF4A-8201-DC8F0EC8FB25}" destId="{3356785E-A2A3-3A4C-AA30-273527C97776}" srcOrd="0" destOrd="0" presId="urn:microsoft.com/office/officeart/2005/8/layout/hierarchy1#1"/>
    <dgm:cxn modelId="{86FA9FC9-C625-4A4C-BD8E-AAF44C26EA20}" type="presParOf" srcId="{C21101BE-8034-CF4A-8201-DC8F0EC8FB25}" destId="{947D09B6-C9D5-DA4E-8BBE-6B43B424B874}" srcOrd="1" destOrd="0" presId="urn:microsoft.com/office/officeart/2005/8/layout/hierarchy1#1"/>
    <dgm:cxn modelId="{8439A2C1-7ABD-584E-A241-80122CC93704}" type="presParOf" srcId="{DC31683A-14CA-514A-9E6F-1862C3C223C3}" destId="{BE9E26C5-96B9-F24A-9118-9CF1B790E084}" srcOrd="1" destOrd="0" presId="urn:microsoft.com/office/officeart/2005/8/layout/hierarchy1#1"/>
    <dgm:cxn modelId="{ED0D4D3F-6107-5045-86A2-C10039D56D48}" type="presParOf" srcId="{461744D4-6EBC-0842-8B1A-F8192210EB57}" destId="{29AC0819-A228-9648-85AA-060C8833D50E}" srcOrd="1" destOrd="0" presId="urn:microsoft.com/office/officeart/2005/8/layout/hierarchy1#1"/>
    <dgm:cxn modelId="{69743FA6-BF76-5947-AC52-361B1FDBB670}" type="presParOf" srcId="{29AC0819-A228-9648-85AA-060C8833D50E}" destId="{731EC843-1D5A-C141-8F50-8907B8CAF5F3}" srcOrd="0" destOrd="0" presId="urn:microsoft.com/office/officeart/2005/8/layout/hierarchy1#1"/>
    <dgm:cxn modelId="{79D93B4A-EAC2-F942-98EA-AAAAAC12AE79}" type="presParOf" srcId="{731EC843-1D5A-C141-8F50-8907B8CAF5F3}" destId="{7DB87ACC-ECC8-C248-BEAB-BF5C85D72E3D}" srcOrd="0" destOrd="0" presId="urn:microsoft.com/office/officeart/2005/8/layout/hierarchy1#1"/>
    <dgm:cxn modelId="{9FF43512-2FA4-8441-909A-042279AAE2F1}" type="presParOf" srcId="{731EC843-1D5A-C141-8F50-8907B8CAF5F3}" destId="{584D853A-800F-F744-937B-600DB4B84895}" srcOrd="1" destOrd="0" presId="urn:microsoft.com/office/officeart/2005/8/layout/hierarchy1#1"/>
    <dgm:cxn modelId="{116E7259-97AC-3B40-A568-52555AE37151}" type="presParOf" srcId="{29AC0819-A228-9648-85AA-060C8833D50E}" destId="{34E73DBB-8F44-2244-95FE-87009BB64BFD}" srcOrd="1" destOrd="0" presId="urn:microsoft.com/office/officeart/2005/8/layout/hierarchy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C8E6FAF-4A92-4F33-9A60-8396DD03D5DE}" type="doc">
      <dgm:prSet loTypeId="urn:microsoft.com/office/officeart/2005/8/layout/vList5" loCatId="list" qsTypeId="urn:microsoft.com/office/officeart/2005/8/quickstyle/simple1#8" qsCatId="simple" csTypeId="urn:microsoft.com/office/officeart/2005/8/colors/colorful2#1" csCatId="colorful" phldr="1"/>
      <dgm:spPr/>
      <dgm:t>
        <a:bodyPr/>
        <a:lstStyle/>
        <a:p>
          <a:endParaRPr lang="en-US"/>
        </a:p>
      </dgm:t>
    </dgm:pt>
    <dgm:pt modelId="{788A5C14-2A7B-4CD2-8824-52DAECFA5606}">
      <dgm:prSet/>
      <dgm:spPr>
        <a:solidFill>
          <a:schemeClr val="accent6">
            <a:lumMod val="75000"/>
          </a:schemeClr>
        </a:solidFill>
      </dgm:spPr>
      <dgm:t>
        <a:bodyPr/>
        <a:lstStyle/>
        <a:p>
          <a:r>
            <a:rPr lang="en-US" b="1" dirty="0"/>
            <a:t>Commercial priorities</a:t>
          </a:r>
          <a:endParaRPr lang="en-US" dirty="0"/>
        </a:p>
      </dgm:t>
    </dgm:pt>
    <dgm:pt modelId="{9E002614-4A2A-4653-928B-C0768A95D5CE}" type="parTrans" cxnId="{EF23C5B9-1F3F-49ED-8375-1EB25B82BED1}">
      <dgm:prSet/>
      <dgm:spPr/>
      <dgm:t>
        <a:bodyPr/>
        <a:lstStyle/>
        <a:p>
          <a:endParaRPr lang="en-US"/>
        </a:p>
      </dgm:t>
    </dgm:pt>
    <dgm:pt modelId="{283BFD19-EEFB-4F34-B474-AA4E212EEE24}" type="sibTrans" cxnId="{EF23C5B9-1F3F-49ED-8375-1EB25B82BED1}">
      <dgm:prSet/>
      <dgm:spPr/>
      <dgm:t>
        <a:bodyPr/>
        <a:lstStyle/>
        <a:p>
          <a:endParaRPr lang="en-US"/>
        </a:p>
      </dgm:t>
    </dgm:pt>
    <dgm:pt modelId="{83E94D47-BB39-4ED3-9FFE-F8B6FA480A1C}">
      <dgm:prSet custT="1"/>
      <dgm:spPr/>
      <dgm:t>
        <a:bodyPr/>
        <a:lstStyle/>
        <a:p>
          <a:pPr algn="l">
            <a:buNone/>
          </a:pPr>
          <a:endParaRPr lang="en-US" sz="1800" dirty="0">
            <a:latin typeface="Arial" panose="020B0604020202020204" pitchFamily="34" charset="0"/>
            <a:cs typeface="Arial" panose="020B0604020202020204" pitchFamily="34" charset="0"/>
          </a:endParaRPr>
        </a:p>
      </dgm:t>
    </dgm:pt>
    <dgm:pt modelId="{D42463A6-0BEC-48F9-8A7C-3CA3D22565ED}" type="parTrans" cxnId="{BCD50C61-0BD1-42C3-9017-5FC82AF015A4}">
      <dgm:prSet/>
      <dgm:spPr/>
      <dgm:t>
        <a:bodyPr/>
        <a:lstStyle/>
        <a:p>
          <a:endParaRPr lang="en-US"/>
        </a:p>
      </dgm:t>
    </dgm:pt>
    <dgm:pt modelId="{779D8BA8-FA9F-49FF-9F5A-6A95BB2B6F2B}" type="sibTrans" cxnId="{BCD50C61-0BD1-42C3-9017-5FC82AF015A4}">
      <dgm:prSet/>
      <dgm:spPr/>
      <dgm:t>
        <a:bodyPr/>
        <a:lstStyle/>
        <a:p>
          <a:endParaRPr lang="en-US"/>
        </a:p>
      </dgm:t>
    </dgm:pt>
    <dgm:pt modelId="{CBF020EA-06E0-45BD-A216-5899D7298B36}">
      <dgm:prSet custT="1"/>
      <dgm:spPr/>
      <dgm:t>
        <a:bodyPr/>
        <a:lstStyle/>
        <a:p>
          <a:pPr algn="just">
            <a:buFont typeface="Wingdings" panose="05000000000000000000" pitchFamily="2" charset="2"/>
            <a:buChar char="Ø"/>
          </a:pPr>
          <a:r>
            <a:rPr lang="zh-CN" sz="1700" b="1" dirty="0">
              <a:latin typeface="Arial" panose="020B0604020202020204" pitchFamily="34" charset="0"/>
              <a:cs typeface="Arial" panose="020B0604020202020204" pitchFamily="34" charset="0"/>
            </a:rPr>
            <a:t>Strengthen Compliance and </a:t>
          </a:r>
          <a:r>
            <a:rPr lang="it-IT" altLang="zh-CN" sz="1700" b="1" dirty="0">
              <a:latin typeface="Arial" panose="020B0604020202020204" pitchFamily="34" charset="0"/>
              <a:cs typeface="Arial" panose="020B0604020202020204" pitchFamily="34" charset="0"/>
            </a:rPr>
            <a:t>benefit sharing</a:t>
          </a:r>
          <a:r>
            <a:rPr lang="it-IT" altLang="zh-CN" sz="1700" dirty="0">
              <a:latin typeface="Arial" panose="020B0604020202020204" pitchFamily="34" charset="0"/>
              <a:cs typeface="Arial" panose="020B0604020202020204" pitchFamily="34" charset="0"/>
            </a:rPr>
            <a:t>: e.g.</a:t>
          </a:r>
          <a:r>
            <a:rPr lang="zh-CN" sz="1700" dirty="0">
              <a:latin typeface="Arial" panose="020B0604020202020204" pitchFamily="34" charset="0"/>
              <a:cs typeface="Arial" panose="020B0604020202020204" pitchFamily="34" charset="0"/>
            </a:rPr>
            <a:t>reactivating legality verifiers, enhancing TLAS indicators, </a:t>
          </a:r>
          <a:r>
            <a:rPr lang="en-US" altLang="zh-CN" sz="1700" dirty="0">
              <a:latin typeface="Arial" panose="020B0604020202020204" pitchFamily="34" charset="0"/>
              <a:cs typeface="Arial" panose="020B0604020202020204" pitchFamily="34" charset="0"/>
            </a:rPr>
            <a:t>&amp; </a:t>
          </a:r>
          <a:r>
            <a:rPr lang="zh-CN" sz="1700" dirty="0">
              <a:latin typeface="Arial" panose="020B0604020202020204" pitchFamily="34" charset="0"/>
              <a:cs typeface="Arial" panose="020B0604020202020204" pitchFamily="34" charset="0"/>
            </a:rPr>
            <a:t>publishing real-time data via a Forest Transparency Dashboard.</a:t>
          </a:r>
          <a:endParaRPr lang="en-US" sz="1700" dirty="0">
            <a:latin typeface="Arial" panose="020B0604020202020204" pitchFamily="34" charset="0"/>
            <a:cs typeface="Arial" panose="020B0604020202020204" pitchFamily="34" charset="0"/>
          </a:endParaRPr>
        </a:p>
      </dgm:t>
    </dgm:pt>
    <dgm:pt modelId="{4A588A28-C95F-481C-BC9C-6756D3F5023B}" type="parTrans" cxnId="{090695F2-E57C-4DCE-9262-B0D24B06CB4E}">
      <dgm:prSet/>
      <dgm:spPr/>
      <dgm:t>
        <a:bodyPr/>
        <a:lstStyle/>
        <a:p>
          <a:endParaRPr lang="en-US"/>
        </a:p>
      </dgm:t>
    </dgm:pt>
    <dgm:pt modelId="{35C5B9E7-3B83-465C-8782-C3FBB4B34DEA}" type="sibTrans" cxnId="{090695F2-E57C-4DCE-9262-B0D24B06CB4E}">
      <dgm:prSet/>
      <dgm:spPr/>
      <dgm:t>
        <a:bodyPr/>
        <a:lstStyle/>
        <a:p>
          <a:endParaRPr lang="en-US"/>
        </a:p>
      </dgm:t>
    </dgm:pt>
    <dgm:pt modelId="{2222744F-77D7-44A5-BC74-92DC965A9A57}">
      <dgm:prSet custT="1"/>
      <dgm:spPr/>
      <dgm:t>
        <a:bodyPr/>
        <a:lstStyle/>
        <a:p>
          <a:pPr algn="just">
            <a:buFont typeface="Wingdings" panose="05000000000000000000" pitchFamily="2" charset="2"/>
            <a:buChar char="Ø"/>
          </a:pPr>
          <a:r>
            <a:rPr lang="zh-CN" sz="1700" b="1" dirty="0">
              <a:latin typeface="Arial" panose="020B0604020202020204" pitchFamily="34" charset="0"/>
              <a:cs typeface="Arial" panose="020B0604020202020204" pitchFamily="34" charset="0"/>
            </a:rPr>
            <a:t>Regulatory Reform, strengthening institutional capacity and Improving interagency coordination</a:t>
          </a:r>
          <a:r>
            <a:rPr lang="it-IT" altLang="zh-CN" sz="1700" dirty="0">
              <a:latin typeface="Arial" panose="020B0604020202020204" pitchFamily="34" charset="0"/>
              <a:cs typeface="Arial" panose="020B0604020202020204" pitchFamily="34" charset="0"/>
            </a:rPr>
            <a:t>:</a:t>
          </a:r>
          <a:r>
            <a:rPr lang="zh-CN" sz="1700" dirty="0">
              <a:latin typeface="Arial" panose="020B0604020202020204" pitchFamily="34" charset="0"/>
              <a:cs typeface="Arial" panose="020B0604020202020204" pitchFamily="34" charset="0"/>
            </a:rPr>
            <a:t> to better regulate the sector ensuring sustainable commercial forest management</a:t>
          </a:r>
          <a:r>
            <a:rPr lang="it-IT" altLang="zh-CN" sz="1700" dirty="0">
              <a:latin typeface="Arial" panose="020B0604020202020204" pitchFamily="34" charset="0"/>
              <a:cs typeface="Arial" panose="020B0604020202020204" pitchFamily="34" charset="0"/>
            </a:rPr>
            <a:t>.</a:t>
          </a:r>
          <a:endParaRPr lang="en-US" sz="1700" dirty="0">
            <a:latin typeface="Arial" panose="020B0604020202020204" pitchFamily="34" charset="0"/>
            <a:cs typeface="Arial" panose="020B0604020202020204" pitchFamily="34" charset="0"/>
          </a:endParaRPr>
        </a:p>
      </dgm:t>
    </dgm:pt>
    <dgm:pt modelId="{5943E6DD-201B-453B-92F6-2348D34B78E1}" type="parTrans" cxnId="{F1BE2D7E-19B3-42BF-9A4F-E24085F8BA2F}">
      <dgm:prSet/>
      <dgm:spPr/>
      <dgm:t>
        <a:bodyPr/>
        <a:lstStyle/>
        <a:p>
          <a:endParaRPr lang="en-US"/>
        </a:p>
      </dgm:t>
    </dgm:pt>
    <dgm:pt modelId="{3A693CA4-15D6-44CE-A8E4-CACF130EDEDF}" type="sibTrans" cxnId="{F1BE2D7E-19B3-42BF-9A4F-E24085F8BA2F}">
      <dgm:prSet/>
      <dgm:spPr/>
      <dgm:t>
        <a:bodyPr/>
        <a:lstStyle/>
        <a:p>
          <a:endParaRPr lang="en-US"/>
        </a:p>
      </dgm:t>
    </dgm:pt>
    <dgm:pt modelId="{B7B83879-EC6E-431B-81BF-9B469F93D50D}">
      <dgm:prSet custT="1"/>
      <dgm:spPr/>
      <dgm:t>
        <a:bodyPr/>
        <a:lstStyle/>
        <a:p>
          <a:pPr algn="just">
            <a:buFont typeface="Wingdings" panose="05000000000000000000" pitchFamily="2" charset="2"/>
            <a:buChar char="Ø"/>
          </a:pPr>
          <a:r>
            <a:rPr lang="zh-CN" sz="1700" b="1" dirty="0">
              <a:latin typeface="Arial" panose="020B0604020202020204" pitchFamily="34" charset="0"/>
              <a:cs typeface="Arial" panose="020B0604020202020204" pitchFamily="34" charset="0"/>
            </a:rPr>
            <a:t>Revitalizing Inactive Concessions</a:t>
          </a:r>
          <a:r>
            <a:rPr lang="it-IT" altLang="zh-CN" sz="1700" b="1" dirty="0">
              <a:latin typeface="Arial" panose="020B0604020202020204" pitchFamily="34" charset="0"/>
              <a:cs typeface="Arial" panose="020B0604020202020204" pitchFamily="34" charset="0"/>
            </a:rPr>
            <a:t>: </a:t>
          </a:r>
          <a:r>
            <a:rPr lang="zh-CN" sz="1700" dirty="0">
              <a:latin typeface="Arial" panose="020B0604020202020204" pitchFamily="34" charset="0"/>
              <a:cs typeface="Arial" panose="020B0604020202020204" pitchFamily="34" charset="0"/>
            </a:rPr>
            <a:t>through transparent audits, reallocation to compliant operators, and the enforcement of termination policies for non-performing contracts.</a:t>
          </a:r>
          <a:endParaRPr lang="en-US" sz="1700" dirty="0">
            <a:latin typeface="Arial" panose="020B0604020202020204" pitchFamily="34" charset="0"/>
            <a:cs typeface="Arial" panose="020B0604020202020204" pitchFamily="34" charset="0"/>
          </a:endParaRPr>
        </a:p>
      </dgm:t>
    </dgm:pt>
    <dgm:pt modelId="{1355079F-2C47-43DA-9AF3-9D5AF38A9CFC}" type="parTrans" cxnId="{FF6FEF83-3E42-4992-9D32-D19D01C237D8}">
      <dgm:prSet/>
      <dgm:spPr/>
      <dgm:t>
        <a:bodyPr/>
        <a:lstStyle/>
        <a:p>
          <a:endParaRPr lang="en-US"/>
        </a:p>
      </dgm:t>
    </dgm:pt>
    <dgm:pt modelId="{02D7BF21-F418-42D3-AB25-2BDF2EE9329B}" type="sibTrans" cxnId="{FF6FEF83-3E42-4992-9D32-D19D01C237D8}">
      <dgm:prSet/>
      <dgm:spPr/>
      <dgm:t>
        <a:bodyPr/>
        <a:lstStyle/>
        <a:p>
          <a:endParaRPr lang="en-US"/>
        </a:p>
      </dgm:t>
    </dgm:pt>
    <dgm:pt modelId="{E1F0D89C-429B-4F3B-BDC5-3A4A19E5117E}">
      <dgm:prSet custT="1"/>
      <dgm:spPr/>
      <dgm:t>
        <a:bodyPr/>
        <a:lstStyle/>
        <a:p>
          <a:pPr algn="just">
            <a:buFont typeface="Wingdings" panose="05000000000000000000" pitchFamily="2" charset="2"/>
            <a:buChar char="Ø"/>
          </a:pPr>
          <a:r>
            <a:rPr lang="zh-CN" sz="1700" b="1" dirty="0">
              <a:latin typeface="Arial" panose="020B0604020202020204" pitchFamily="34" charset="0"/>
              <a:cs typeface="Arial" panose="020B0604020202020204" pitchFamily="34" charset="0"/>
            </a:rPr>
            <a:t>Expanding Domestic Processing and Value Addition</a:t>
          </a:r>
          <a:r>
            <a:rPr lang="it-IT" altLang="zh-CN" sz="1700" b="1" dirty="0">
              <a:latin typeface="Arial" panose="020B0604020202020204" pitchFamily="34" charset="0"/>
              <a:cs typeface="Arial" panose="020B0604020202020204" pitchFamily="34" charset="0"/>
            </a:rPr>
            <a:t>: </a:t>
          </a:r>
          <a:r>
            <a:rPr lang="zh-CN" sz="1700" dirty="0">
              <a:latin typeface="Arial" panose="020B0604020202020204" pitchFamily="34" charset="0"/>
              <a:cs typeface="Arial" panose="020B0604020202020204" pitchFamily="34" charset="0"/>
            </a:rPr>
            <a:t>Develop an Investment Opportunity Framework to stimulate domestic processing, promote plantation rehabilitation, </a:t>
          </a:r>
          <a:r>
            <a:rPr lang="en-US" altLang="zh-CN" sz="1700" dirty="0">
              <a:latin typeface="Arial" panose="020B0604020202020204" pitchFamily="34" charset="0"/>
              <a:cs typeface="Arial" panose="020B0604020202020204" pitchFamily="34" charset="0"/>
            </a:rPr>
            <a:t>&amp;</a:t>
          </a:r>
          <a:r>
            <a:rPr lang="zh-CN" sz="1700" dirty="0">
              <a:latin typeface="Arial" panose="020B0604020202020204" pitchFamily="34" charset="0"/>
              <a:cs typeface="Arial" panose="020B0604020202020204" pitchFamily="34" charset="0"/>
            </a:rPr>
            <a:t> expand value addition.</a:t>
          </a:r>
          <a:endParaRPr lang="en-US" sz="1700" dirty="0">
            <a:latin typeface="Arial" panose="020B0604020202020204" pitchFamily="34" charset="0"/>
            <a:cs typeface="Arial" panose="020B0604020202020204" pitchFamily="34" charset="0"/>
          </a:endParaRPr>
        </a:p>
      </dgm:t>
    </dgm:pt>
    <dgm:pt modelId="{BB037E9B-FCEE-46B4-BE96-7BF6F9F90D07}" type="parTrans" cxnId="{6EB7ACF0-36EE-4EAA-88B2-229AC95EA061}">
      <dgm:prSet/>
      <dgm:spPr/>
      <dgm:t>
        <a:bodyPr/>
        <a:lstStyle/>
        <a:p>
          <a:endParaRPr lang="en-US"/>
        </a:p>
      </dgm:t>
    </dgm:pt>
    <dgm:pt modelId="{86350E1E-0032-4276-87DB-73F32F96A12B}" type="sibTrans" cxnId="{6EB7ACF0-36EE-4EAA-88B2-229AC95EA061}">
      <dgm:prSet/>
      <dgm:spPr/>
      <dgm:t>
        <a:bodyPr/>
        <a:lstStyle/>
        <a:p>
          <a:endParaRPr lang="en-US"/>
        </a:p>
      </dgm:t>
    </dgm:pt>
    <dgm:pt modelId="{120DEC11-A33E-42C2-8DAB-DC200359DA54}">
      <dgm:prSet custT="1"/>
      <dgm:spPr/>
      <dgm:t>
        <a:bodyPr/>
        <a:lstStyle/>
        <a:p>
          <a:pPr algn="just">
            <a:buFont typeface="Wingdings" panose="05000000000000000000" pitchFamily="2" charset="2"/>
            <a:buChar char="Ø"/>
          </a:pPr>
          <a:r>
            <a:rPr lang="zh-CN" sz="1700" b="1" dirty="0">
              <a:latin typeface="Arial" panose="020B0604020202020204" pitchFamily="34" charset="0"/>
              <a:cs typeface="Arial" panose="020B0604020202020204" pitchFamily="34" charset="0"/>
            </a:rPr>
            <a:t>Promoting Sustainable Financing </a:t>
          </a:r>
          <a:r>
            <a:rPr lang="en-US" altLang="zh-CN" sz="1700" b="1" dirty="0">
              <a:latin typeface="Arial" panose="020B0604020202020204" pitchFamily="34" charset="0"/>
              <a:cs typeface="Arial" panose="020B0604020202020204" pitchFamily="34" charset="0"/>
            </a:rPr>
            <a:t>&amp;</a:t>
          </a:r>
          <a:r>
            <a:rPr lang="zh-CN" sz="1700" b="1" dirty="0">
              <a:latin typeface="Arial" panose="020B0604020202020204" pitchFamily="34" charset="0"/>
              <a:cs typeface="Arial" panose="020B0604020202020204" pitchFamily="34" charset="0"/>
            </a:rPr>
            <a:t> Partnerships</a:t>
          </a:r>
          <a:r>
            <a:rPr lang="it-IT" altLang="zh-CN" sz="1700" b="1" dirty="0">
              <a:latin typeface="Arial" panose="020B0604020202020204" pitchFamily="34" charset="0"/>
              <a:cs typeface="Arial" panose="020B0604020202020204" pitchFamily="34" charset="0"/>
            </a:rPr>
            <a:t>: </a:t>
          </a:r>
          <a:r>
            <a:rPr lang="zh-CN" sz="1700" dirty="0">
              <a:latin typeface="Arial" panose="020B0604020202020204" pitchFamily="34" charset="0"/>
              <a:cs typeface="Arial" panose="020B0604020202020204" pitchFamily="34" charset="0"/>
            </a:rPr>
            <a:t>Bilateral </a:t>
          </a:r>
          <a:r>
            <a:rPr lang="en-US" altLang="zh-CN" sz="1700" dirty="0">
              <a:latin typeface="Arial" panose="020B0604020202020204" pitchFamily="34" charset="0"/>
              <a:cs typeface="Arial" panose="020B0604020202020204" pitchFamily="34" charset="0"/>
            </a:rPr>
            <a:t>&amp; </a:t>
          </a:r>
          <a:r>
            <a:rPr lang="zh-CN" sz="1700" dirty="0">
              <a:latin typeface="Arial" panose="020B0604020202020204" pitchFamily="34" charset="0"/>
              <a:cs typeface="Arial" panose="020B0604020202020204" pitchFamily="34" charset="0"/>
            </a:rPr>
            <a:t>Multilateral Partnerships through a Forest Governance Trust Fund, technical assistance, financing, </a:t>
          </a:r>
          <a:r>
            <a:rPr lang="en-US" altLang="zh-CN" sz="1700" dirty="0">
              <a:latin typeface="Arial" panose="020B0604020202020204" pitchFamily="34" charset="0"/>
              <a:cs typeface="Arial" panose="020B0604020202020204" pitchFamily="34" charset="0"/>
            </a:rPr>
            <a:t>&amp;</a:t>
          </a:r>
          <a:r>
            <a:rPr lang="zh-CN" sz="1700" dirty="0">
              <a:latin typeface="Arial" panose="020B0604020202020204" pitchFamily="34" charset="0"/>
              <a:cs typeface="Arial" panose="020B0604020202020204" pitchFamily="34" charset="0"/>
            </a:rPr>
            <a:t>market access under the EU Forest Partnership</a:t>
          </a:r>
          <a:r>
            <a:rPr lang="en-US" altLang="zh-CN" sz="1700" dirty="0">
              <a:latin typeface="Arial" panose="020B0604020202020204" pitchFamily="34" charset="0"/>
              <a:cs typeface="Arial" panose="020B0604020202020204" pitchFamily="34" charset="0"/>
            </a:rPr>
            <a:t> &amp; the Broader Market Recognition Collation (BMRC)</a:t>
          </a:r>
          <a:r>
            <a:rPr lang="zh-CN" sz="1700" dirty="0">
              <a:latin typeface="Arial" panose="020B0604020202020204" pitchFamily="34" charset="0"/>
              <a:cs typeface="Arial" panose="020B0604020202020204" pitchFamily="34" charset="0"/>
            </a:rPr>
            <a:t> </a:t>
          </a:r>
          <a:r>
            <a:rPr lang="en-US" altLang="zh-CN" sz="1700" dirty="0">
              <a:latin typeface="Arial" panose="020B0604020202020204" pitchFamily="34" charset="0"/>
              <a:cs typeface="Arial" panose="020B0604020202020204" pitchFamily="34" charset="0"/>
            </a:rPr>
            <a:t>&amp;</a:t>
          </a:r>
          <a:r>
            <a:rPr lang="zh-CN" sz="1700" dirty="0">
              <a:latin typeface="Arial" panose="020B0604020202020204" pitchFamily="34" charset="0"/>
              <a:cs typeface="Arial" panose="020B0604020202020204" pitchFamily="34" charset="0"/>
            </a:rPr>
            <a:t> related mechanisms</a:t>
          </a:r>
          <a:r>
            <a:rPr lang="it-IT" altLang="zh-CN" sz="2000"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dgm:t>
    </dgm:pt>
    <dgm:pt modelId="{F22D31E0-CC64-48BE-9FEF-65EA08E77F75}" type="parTrans" cxnId="{CD7E0042-B97F-4AD6-96BC-E51E535CB048}">
      <dgm:prSet/>
      <dgm:spPr/>
    </dgm:pt>
    <dgm:pt modelId="{37FDAD09-4982-417E-AAC2-A3BD2C6D60E0}" type="sibTrans" cxnId="{CD7E0042-B97F-4AD6-96BC-E51E535CB048}">
      <dgm:prSet/>
      <dgm:spPr/>
    </dgm:pt>
    <dgm:pt modelId="{CC534454-E7E5-264E-B456-233EF235937B}">
      <dgm:prSet custT="1"/>
      <dgm:spPr/>
      <dgm:t>
        <a:bodyPr/>
        <a:lstStyle/>
        <a:p>
          <a:pPr algn="just">
            <a:buFont typeface="Wingdings" panose="05000000000000000000" pitchFamily="2" charset="2"/>
            <a:buChar char="Ø"/>
          </a:pPr>
          <a:r>
            <a:rPr lang="en-US" altLang="zh-CN" sz="1700" b="1" dirty="0">
              <a:latin typeface="Arial" panose="020B0604020202020204" pitchFamily="34" charset="0"/>
              <a:cs typeface="Arial" panose="020B0604020202020204" pitchFamily="34" charset="0"/>
            </a:rPr>
            <a:t> </a:t>
          </a:r>
          <a:r>
            <a:rPr lang="zh-CN" sz="1700" b="1" dirty="0">
              <a:latin typeface="Arial" panose="020B0604020202020204" pitchFamily="34" charset="0"/>
              <a:cs typeface="Arial" panose="020B0604020202020204" pitchFamily="34" charset="0"/>
            </a:rPr>
            <a:t>Increas</a:t>
          </a:r>
          <a:r>
            <a:rPr lang="it-IT" altLang="zh-CN" sz="1700" b="1" dirty="0">
              <a:latin typeface="Arial" panose="020B0604020202020204" pitchFamily="34" charset="0"/>
              <a:cs typeface="Arial" panose="020B0604020202020204" pitchFamily="34" charset="0"/>
            </a:rPr>
            <a:t>ing</a:t>
          </a:r>
          <a:r>
            <a:rPr lang="zh-CN" sz="1700" b="1" dirty="0">
              <a:latin typeface="Arial" panose="020B0604020202020204" pitchFamily="34" charset="0"/>
              <a:cs typeface="Arial" panose="020B0604020202020204" pitchFamily="34" charset="0"/>
            </a:rPr>
            <a:t> Forestry Revenue Generation</a:t>
          </a:r>
          <a:r>
            <a:rPr lang="it-IT" altLang="zh-CN" sz="1700" b="1" dirty="0">
              <a:latin typeface="Arial" panose="020B0604020202020204" pitchFamily="34" charset="0"/>
              <a:cs typeface="Arial" panose="020B0604020202020204" pitchFamily="34" charset="0"/>
            </a:rPr>
            <a:t>: </a:t>
          </a:r>
          <a:r>
            <a:rPr lang="it-IT" altLang="zh-CN" sz="1700" dirty="0">
              <a:latin typeface="Arial" panose="020B0604020202020204" pitchFamily="34" charset="0"/>
              <a:cs typeface="Arial" panose="020B0604020202020204" pitchFamily="34" charset="0"/>
            </a:rPr>
            <a:t>e.g.</a:t>
          </a:r>
          <a:r>
            <a:rPr lang="zh-CN" sz="1700" dirty="0">
              <a:latin typeface="Arial" panose="020B0604020202020204" pitchFamily="34" charset="0"/>
              <a:cs typeface="Arial" panose="020B0604020202020204" pitchFamily="34" charset="0"/>
            </a:rPr>
            <a:t> through digital tracking, automated stumpage compliance, arrears recovery, </a:t>
          </a:r>
          <a:r>
            <a:rPr lang="en-US" altLang="zh-CN" sz="1700" dirty="0">
              <a:latin typeface="Arial" panose="020B0604020202020204" pitchFamily="34" charset="0"/>
              <a:cs typeface="Arial" panose="020B0604020202020204" pitchFamily="34" charset="0"/>
            </a:rPr>
            <a:t>&amp; </a:t>
          </a:r>
          <a:r>
            <a:rPr lang="zh-CN" sz="1700" dirty="0">
              <a:latin typeface="Arial" panose="020B0604020202020204" pitchFamily="34" charset="0"/>
              <a:cs typeface="Arial" panose="020B0604020202020204" pitchFamily="34" charset="0"/>
            </a:rPr>
            <a:t>transparent reclamation of abandoned timber.</a:t>
          </a:r>
          <a:endParaRPr lang="en-US" sz="1700" dirty="0">
            <a:latin typeface="Arial" panose="020B0604020202020204" pitchFamily="34" charset="0"/>
            <a:cs typeface="Arial" panose="020B0604020202020204" pitchFamily="34" charset="0"/>
          </a:endParaRPr>
        </a:p>
      </dgm:t>
    </dgm:pt>
    <dgm:pt modelId="{9DAC64C3-E3FE-8844-ABBF-472A2A7B5A63}" type="parTrans" cxnId="{C7FF1A80-FBBB-4DCA-AF79-CEF133726A53}">
      <dgm:prSet/>
      <dgm:spPr/>
      <dgm:t>
        <a:bodyPr/>
        <a:lstStyle/>
        <a:p>
          <a:endParaRPr lang="en-GB"/>
        </a:p>
      </dgm:t>
    </dgm:pt>
    <dgm:pt modelId="{8FDB82EA-5040-4A49-9305-91841547A293}" type="sibTrans" cxnId="{C7FF1A80-FBBB-4DCA-AF79-CEF133726A53}">
      <dgm:prSet/>
      <dgm:spPr/>
      <dgm:t>
        <a:bodyPr/>
        <a:lstStyle/>
        <a:p>
          <a:endParaRPr lang="en-GB"/>
        </a:p>
      </dgm:t>
    </dgm:pt>
    <dgm:pt modelId="{9B2D5345-B6ED-4CED-83FA-B86C3A660190}">
      <dgm:prSet custT="1"/>
      <dgm:spPr/>
      <dgm:t>
        <a:bodyPr/>
        <a:lstStyle/>
        <a:p>
          <a:pPr algn="just">
            <a:buFont typeface="Wingdings" panose="05000000000000000000" pitchFamily="2" charset="2"/>
            <a:buChar char="Ø"/>
          </a:pPr>
          <a:endParaRPr lang="en-US" sz="1700" dirty="0">
            <a:latin typeface="Arial" panose="020B0604020202020204" pitchFamily="34" charset="0"/>
            <a:cs typeface="Arial" panose="020B0604020202020204" pitchFamily="34" charset="0"/>
          </a:endParaRPr>
        </a:p>
      </dgm:t>
    </dgm:pt>
    <dgm:pt modelId="{9CA30940-8A1B-4937-AD49-1CB3DF491E33}" type="parTrans" cxnId="{F2FE5A40-8F31-4909-99CA-5E2C29D73247}">
      <dgm:prSet/>
      <dgm:spPr/>
    </dgm:pt>
    <dgm:pt modelId="{D4C9A597-D900-4A02-A944-F02E0201B903}" type="sibTrans" cxnId="{F2FE5A40-8F31-4909-99CA-5E2C29D73247}">
      <dgm:prSet/>
      <dgm:spPr/>
    </dgm:pt>
    <dgm:pt modelId="{A9947C52-8674-4DB6-B77F-009DE40011A9}">
      <dgm:prSet custT="1"/>
      <dgm:spPr/>
      <dgm:t>
        <a:bodyPr/>
        <a:lstStyle/>
        <a:p>
          <a:pPr algn="just">
            <a:buFont typeface="Wingdings" panose="05000000000000000000" pitchFamily="2" charset="2"/>
            <a:buChar char="Ø"/>
          </a:pPr>
          <a:endParaRPr lang="en-US" sz="1700" dirty="0">
            <a:latin typeface="Arial" panose="020B0604020202020204" pitchFamily="34" charset="0"/>
            <a:cs typeface="Arial" panose="020B0604020202020204" pitchFamily="34" charset="0"/>
          </a:endParaRPr>
        </a:p>
      </dgm:t>
    </dgm:pt>
    <dgm:pt modelId="{B68C93AB-E7CD-4C0B-80EF-1234DDB9E057}" type="parTrans" cxnId="{D8B8FA21-5F6B-4D76-A45A-909ED1D603A9}">
      <dgm:prSet/>
      <dgm:spPr/>
    </dgm:pt>
    <dgm:pt modelId="{A2C2853E-8D69-4BB3-A2A8-532FDAE857DC}" type="sibTrans" cxnId="{D8B8FA21-5F6B-4D76-A45A-909ED1D603A9}">
      <dgm:prSet/>
      <dgm:spPr/>
    </dgm:pt>
    <dgm:pt modelId="{A88AE647-F8B0-405D-BC46-A16D27302610}">
      <dgm:prSet custT="1"/>
      <dgm:spPr/>
      <dgm:t>
        <a:bodyPr/>
        <a:lstStyle/>
        <a:p>
          <a:pPr algn="just">
            <a:buFont typeface="Wingdings" panose="05000000000000000000" pitchFamily="2" charset="2"/>
            <a:buChar char="Ø"/>
          </a:pPr>
          <a:endParaRPr lang="en-US" sz="1700" dirty="0">
            <a:latin typeface="Arial" panose="020B0604020202020204" pitchFamily="34" charset="0"/>
            <a:cs typeface="Arial" panose="020B0604020202020204" pitchFamily="34" charset="0"/>
          </a:endParaRPr>
        </a:p>
      </dgm:t>
    </dgm:pt>
    <dgm:pt modelId="{F1FC8098-7BE9-49FE-A6FB-0B70FC70A461}" type="parTrans" cxnId="{1F158683-6BCB-476C-9864-153FB6E44A8A}">
      <dgm:prSet/>
      <dgm:spPr/>
    </dgm:pt>
    <dgm:pt modelId="{C40AD6AA-FD41-411E-A7FA-B98021C8AE41}" type="sibTrans" cxnId="{1F158683-6BCB-476C-9864-153FB6E44A8A}">
      <dgm:prSet/>
      <dgm:spPr/>
    </dgm:pt>
    <dgm:pt modelId="{BEFEC674-4EAE-4F0F-AE30-A33095E3BB3E}">
      <dgm:prSet custT="1"/>
      <dgm:spPr/>
      <dgm:t>
        <a:bodyPr/>
        <a:lstStyle/>
        <a:p>
          <a:pPr algn="just">
            <a:buFont typeface="Wingdings" panose="05000000000000000000" pitchFamily="2" charset="2"/>
            <a:buChar char="Ø"/>
          </a:pPr>
          <a:endParaRPr lang="en-US" sz="1700" dirty="0">
            <a:latin typeface="Arial" panose="020B0604020202020204" pitchFamily="34" charset="0"/>
            <a:cs typeface="Arial" panose="020B0604020202020204" pitchFamily="34" charset="0"/>
          </a:endParaRPr>
        </a:p>
      </dgm:t>
    </dgm:pt>
    <dgm:pt modelId="{AFE951CB-CF4C-4F8E-BF3D-F626DBB101F5}" type="parTrans" cxnId="{4AB455DA-345D-4656-979B-108DEBE99CCD}">
      <dgm:prSet/>
      <dgm:spPr/>
    </dgm:pt>
    <dgm:pt modelId="{031A1BB5-4437-46DC-82C0-3356D44C6D71}" type="sibTrans" cxnId="{4AB455DA-345D-4656-979B-108DEBE99CCD}">
      <dgm:prSet/>
      <dgm:spPr/>
    </dgm:pt>
    <dgm:pt modelId="{07FA713B-5AB7-4CC4-88C1-776F2167F25D}">
      <dgm:prSet custT="1"/>
      <dgm:spPr/>
      <dgm:t>
        <a:bodyPr/>
        <a:lstStyle/>
        <a:p>
          <a:pPr algn="just">
            <a:buFont typeface="Wingdings" panose="05000000000000000000" pitchFamily="2" charset="2"/>
            <a:buChar char="Ø"/>
          </a:pPr>
          <a:endParaRPr lang="en-US" sz="1700" dirty="0">
            <a:latin typeface="Arial" panose="020B0604020202020204" pitchFamily="34" charset="0"/>
            <a:cs typeface="Arial" panose="020B0604020202020204" pitchFamily="34" charset="0"/>
          </a:endParaRPr>
        </a:p>
      </dgm:t>
    </dgm:pt>
    <dgm:pt modelId="{8BD3372E-1D6C-4BE2-BF5E-18A2E9BCFAF8}" type="parTrans" cxnId="{C1B97BEB-857A-4CED-8DE4-E72108BDAEE0}">
      <dgm:prSet/>
      <dgm:spPr/>
    </dgm:pt>
    <dgm:pt modelId="{ADEBDAE9-77C8-4069-BB34-F5217A324A1D}" type="sibTrans" cxnId="{C1B97BEB-857A-4CED-8DE4-E72108BDAEE0}">
      <dgm:prSet/>
      <dgm:spPr/>
    </dgm:pt>
    <dgm:pt modelId="{E42B794E-0942-40BE-B512-945B0D1E5E2C}" type="pres">
      <dgm:prSet presAssocID="{0C8E6FAF-4A92-4F33-9A60-8396DD03D5DE}" presName="Name0" presStyleCnt="0">
        <dgm:presLayoutVars>
          <dgm:dir/>
          <dgm:animLvl val="lvl"/>
          <dgm:resizeHandles val="exact"/>
        </dgm:presLayoutVars>
      </dgm:prSet>
      <dgm:spPr/>
    </dgm:pt>
    <dgm:pt modelId="{9C4C9913-5AA8-45E5-8F81-A990570BEA9B}" type="pres">
      <dgm:prSet presAssocID="{788A5C14-2A7B-4CD2-8824-52DAECFA5606}" presName="linNode" presStyleCnt="0"/>
      <dgm:spPr/>
    </dgm:pt>
    <dgm:pt modelId="{63776EAB-0E11-44F1-B0FA-88E7267680FB}" type="pres">
      <dgm:prSet presAssocID="{788A5C14-2A7B-4CD2-8824-52DAECFA5606}" presName="parentText" presStyleLbl="node1" presStyleIdx="0" presStyleCnt="1">
        <dgm:presLayoutVars>
          <dgm:chMax val="1"/>
          <dgm:bulletEnabled val="1"/>
        </dgm:presLayoutVars>
      </dgm:prSet>
      <dgm:spPr/>
    </dgm:pt>
    <dgm:pt modelId="{CEFF5A5C-52AC-4F05-AA8F-8830FA6DADE0}" type="pres">
      <dgm:prSet presAssocID="{788A5C14-2A7B-4CD2-8824-52DAECFA5606}" presName="descendantText" presStyleLbl="alignAccFollowNode1" presStyleIdx="0" presStyleCnt="1" custScaleX="105017" custScaleY="124614">
        <dgm:presLayoutVars>
          <dgm:bulletEnabled val="1"/>
        </dgm:presLayoutVars>
      </dgm:prSet>
      <dgm:spPr/>
    </dgm:pt>
  </dgm:ptLst>
  <dgm:cxnLst>
    <dgm:cxn modelId="{0AF8A321-1CC9-436E-9B91-84E4E857AFF1}" type="presOf" srcId="{9B2D5345-B6ED-4CED-83FA-B86C3A660190}" destId="{CEFF5A5C-52AC-4F05-AA8F-8830FA6DADE0}" srcOrd="0" destOrd="2" presId="urn:microsoft.com/office/officeart/2005/8/layout/vList5"/>
    <dgm:cxn modelId="{D8B8FA21-5F6B-4D76-A45A-909ED1D603A9}" srcId="{788A5C14-2A7B-4CD2-8824-52DAECFA5606}" destId="{A9947C52-8674-4DB6-B77F-009DE40011A9}" srcOrd="4" destOrd="0" parTransId="{B68C93AB-E7CD-4C0B-80EF-1234DDB9E057}" sibTransId="{A2C2853E-8D69-4BB3-A2A8-532FDAE857DC}"/>
    <dgm:cxn modelId="{49A0992B-8CEF-40F2-A5A5-3CF6F17A2C9B}" type="presOf" srcId="{0C8E6FAF-4A92-4F33-9A60-8396DD03D5DE}" destId="{E42B794E-0942-40BE-B512-945B0D1E5E2C}" srcOrd="0" destOrd="0" presId="urn:microsoft.com/office/officeart/2005/8/layout/vList5"/>
    <dgm:cxn modelId="{F2FE5A40-8F31-4909-99CA-5E2C29D73247}" srcId="{788A5C14-2A7B-4CD2-8824-52DAECFA5606}" destId="{9B2D5345-B6ED-4CED-83FA-B86C3A660190}" srcOrd="2" destOrd="0" parTransId="{9CA30940-8A1B-4937-AD49-1CB3DF491E33}" sibTransId="{D4C9A597-D900-4A02-A944-F02E0201B903}"/>
    <dgm:cxn modelId="{BCD50C61-0BD1-42C3-9017-5FC82AF015A4}" srcId="{788A5C14-2A7B-4CD2-8824-52DAECFA5606}" destId="{83E94D47-BB39-4ED3-9FFE-F8B6FA480A1C}" srcOrd="0" destOrd="0" parTransId="{D42463A6-0BEC-48F9-8A7C-3CA3D22565ED}" sibTransId="{779D8BA8-FA9F-49FF-9F5A-6A95BB2B6F2B}"/>
    <dgm:cxn modelId="{CD7E0042-B97F-4AD6-96BC-E51E535CB048}" srcId="{788A5C14-2A7B-4CD2-8824-52DAECFA5606}" destId="{120DEC11-A33E-42C2-8DAB-DC200359DA54}" srcOrd="11" destOrd="0" parTransId="{F22D31E0-CC64-48BE-9FEF-65EA08E77F75}" sibTransId="{37FDAD09-4982-417E-AAC2-A3BD2C6D60E0}"/>
    <dgm:cxn modelId="{8FB09248-8DC4-4F87-9629-C1CEFDCC0D74}" type="presOf" srcId="{BEFEC674-4EAE-4F0F-AE30-A33095E3BB3E}" destId="{CEFF5A5C-52AC-4F05-AA8F-8830FA6DADE0}" srcOrd="0" destOrd="8" presId="urn:microsoft.com/office/officeart/2005/8/layout/vList5"/>
    <dgm:cxn modelId="{2483156C-D2DB-4C8D-8E57-2C1D52212E47}" type="presOf" srcId="{A9947C52-8674-4DB6-B77F-009DE40011A9}" destId="{CEFF5A5C-52AC-4F05-AA8F-8830FA6DADE0}" srcOrd="0" destOrd="4" presId="urn:microsoft.com/office/officeart/2005/8/layout/vList5"/>
    <dgm:cxn modelId="{00FE9954-383D-41CC-90C8-3FFEC8772063}" type="presOf" srcId="{A88AE647-F8B0-405D-BC46-A16D27302610}" destId="{CEFF5A5C-52AC-4F05-AA8F-8830FA6DADE0}" srcOrd="0" destOrd="6" presId="urn:microsoft.com/office/officeart/2005/8/layout/vList5"/>
    <dgm:cxn modelId="{5F886859-E3D0-4AEE-81A5-1262606D10C2}" type="presOf" srcId="{2222744F-77D7-44A5-BC74-92DC965A9A57}" destId="{CEFF5A5C-52AC-4F05-AA8F-8830FA6DADE0}" srcOrd="0" destOrd="5" presId="urn:microsoft.com/office/officeart/2005/8/layout/vList5"/>
    <dgm:cxn modelId="{F1BE2D7E-19B3-42BF-9A4F-E24085F8BA2F}" srcId="{788A5C14-2A7B-4CD2-8824-52DAECFA5606}" destId="{2222744F-77D7-44A5-BC74-92DC965A9A57}" srcOrd="5" destOrd="0" parTransId="{5943E6DD-201B-453B-92F6-2348D34B78E1}" sibTransId="{3A693CA4-15D6-44CE-A8E4-CACF130EDEDF}"/>
    <dgm:cxn modelId="{C7FF1A80-FBBB-4DCA-AF79-CEF133726A53}" srcId="{788A5C14-2A7B-4CD2-8824-52DAECFA5606}" destId="{CC534454-E7E5-264E-B456-233EF235937B}" srcOrd="1" destOrd="0" parTransId="{9DAC64C3-E3FE-8844-ABBF-472A2A7B5A63}" sibTransId="{8FDB82EA-5040-4A49-9305-91841547A293}"/>
    <dgm:cxn modelId="{1F158683-6BCB-476C-9864-153FB6E44A8A}" srcId="{788A5C14-2A7B-4CD2-8824-52DAECFA5606}" destId="{A88AE647-F8B0-405D-BC46-A16D27302610}" srcOrd="6" destOrd="0" parTransId="{F1FC8098-7BE9-49FE-A6FB-0B70FC70A461}" sibTransId="{C40AD6AA-FD41-411E-A7FA-B98021C8AE41}"/>
    <dgm:cxn modelId="{FF6FEF83-3E42-4992-9D32-D19D01C237D8}" srcId="{788A5C14-2A7B-4CD2-8824-52DAECFA5606}" destId="{B7B83879-EC6E-431B-81BF-9B469F93D50D}" srcOrd="7" destOrd="0" parTransId="{1355079F-2C47-43DA-9AF3-9D5AF38A9CFC}" sibTransId="{02D7BF21-F418-42D3-AB25-2BDF2EE9329B}"/>
    <dgm:cxn modelId="{A9A47F8C-5F44-4B6B-93CD-261202708A42}" type="presOf" srcId="{120DEC11-A33E-42C2-8DAB-DC200359DA54}" destId="{CEFF5A5C-52AC-4F05-AA8F-8830FA6DADE0}" srcOrd="0" destOrd="11" presId="urn:microsoft.com/office/officeart/2005/8/layout/vList5"/>
    <dgm:cxn modelId="{FF5A6A9F-6494-4E20-9598-64E99167251B}" type="presOf" srcId="{B7B83879-EC6E-431B-81BF-9B469F93D50D}" destId="{CEFF5A5C-52AC-4F05-AA8F-8830FA6DADE0}" srcOrd="0" destOrd="7" presId="urn:microsoft.com/office/officeart/2005/8/layout/vList5"/>
    <dgm:cxn modelId="{C037E09F-DF76-4111-97A2-59E167E45C7A}" type="presOf" srcId="{E1F0D89C-429B-4F3B-BDC5-3A4A19E5117E}" destId="{CEFF5A5C-52AC-4F05-AA8F-8830FA6DADE0}" srcOrd="0" destOrd="9" presId="urn:microsoft.com/office/officeart/2005/8/layout/vList5"/>
    <dgm:cxn modelId="{1AE37EAF-0FAB-42B6-B947-A1553C6737FE}" type="presOf" srcId="{788A5C14-2A7B-4CD2-8824-52DAECFA5606}" destId="{63776EAB-0E11-44F1-B0FA-88E7267680FB}" srcOrd="0" destOrd="0" presId="urn:microsoft.com/office/officeart/2005/8/layout/vList5"/>
    <dgm:cxn modelId="{EF23C5B9-1F3F-49ED-8375-1EB25B82BED1}" srcId="{0C8E6FAF-4A92-4F33-9A60-8396DD03D5DE}" destId="{788A5C14-2A7B-4CD2-8824-52DAECFA5606}" srcOrd="0" destOrd="0" parTransId="{9E002614-4A2A-4653-928B-C0768A95D5CE}" sibTransId="{283BFD19-EEFB-4F34-B474-AA4E212EEE24}"/>
    <dgm:cxn modelId="{EA071EC0-5192-4E06-9B7D-DD0E95B44556}" type="presOf" srcId="{07FA713B-5AB7-4CC4-88C1-776F2167F25D}" destId="{CEFF5A5C-52AC-4F05-AA8F-8830FA6DADE0}" srcOrd="0" destOrd="10" presId="urn:microsoft.com/office/officeart/2005/8/layout/vList5"/>
    <dgm:cxn modelId="{5C4A58C7-918C-4698-AFE0-27CE0D3A27CF}" type="presOf" srcId="{CC534454-E7E5-264E-B456-233EF235937B}" destId="{CEFF5A5C-52AC-4F05-AA8F-8830FA6DADE0}" srcOrd="0" destOrd="1" presId="urn:microsoft.com/office/officeart/2005/8/layout/vList5"/>
    <dgm:cxn modelId="{4AB455DA-345D-4656-979B-108DEBE99CCD}" srcId="{788A5C14-2A7B-4CD2-8824-52DAECFA5606}" destId="{BEFEC674-4EAE-4F0F-AE30-A33095E3BB3E}" srcOrd="8" destOrd="0" parTransId="{AFE951CB-CF4C-4F8E-BF3D-F626DBB101F5}" sibTransId="{031A1BB5-4437-46DC-82C0-3356D44C6D71}"/>
    <dgm:cxn modelId="{DA0104E8-42BA-43B1-A85C-DFAB61157832}" type="presOf" srcId="{CBF020EA-06E0-45BD-A216-5899D7298B36}" destId="{CEFF5A5C-52AC-4F05-AA8F-8830FA6DADE0}" srcOrd="0" destOrd="3" presId="urn:microsoft.com/office/officeart/2005/8/layout/vList5"/>
    <dgm:cxn modelId="{C1B97BEB-857A-4CED-8DE4-E72108BDAEE0}" srcId="{788A5C14-2A7B-4CD2-8824-52DAECFA5606}" destId="{07FA713B-5AB7-4CC4-88C1-776F2167F25D}" srcOrd="10" destOrd="0" parTransId="{8BD3372E-1D6C-4BE2-BF5E-18A2E9BCFAF8}" sibTransId="{ADEBDAE9-77C8-4069-BB34-F5217A324A1D}"/>
    <dgm:cxn modelId="{6EB7ACF0-36EE-4EAA-88B2-229AC95EA061}" srcId="{788A5C14-2A7B-4CD2-8824-52DAECFA5606}" destId="{E1F0D89C-429B-4F3B-BDC5-3A4A19E5117E}" srcOrd="9" destOrd="0" parTransId="{BB037E9B-FCEE-46B4-BE96-7BF6F9F90D07}" sibTransId="{86350E1E-0032-4276-87DB-73F32F96A12B}"/>
    <dgm:cxn modelId="{090695F2-E57C-4DCE-9262-B0D24B06CB4E}" srcId="{788A5C14-2A7B-4CD2-8824-52DAECFA5606}" destId="{CBF020EA-06E0-45BD-A216-5899D7298B36}" srcOrd="3" destOrd="0" parTransId="{4A588A28-C95F-481C-BC9C-6756D3F5023B}" sibTransId="{35C5B9E7-3B83-465C-8782-C3FBB4B34DEA}"/>
    <dgm:cxn modelId="{1DE394F9-74A3-49F3-8712-8DB90CB5C2CD}" type="presOf" srcId="{83E94D47-BB39-4ED3-9FFE-F8B6FA480A1C}" destId="{CEFF5A5C-52AC-4F05-AA8F-8830FA6DADE0}" srcOrd="0" destOrd="0" presId="urn:microsoft.com/office/officeart/2005/8/layout/vList5"/>
    <dgm:cxn modelId="{A509FF0C-628F-4674-8B3D-8546B260C157}" type="presParOf" srcId="{E42B794E-0942-40BE-B512-945B0D1E5E2C}" destId="{9C4C9913-5AA8-45E5-8F81-A990570BEA9B}" srcOrd="0" destOrd="0" presId="urn:microsoft.com/office/officeart/2005/8/layout/vList5"/>
    <dgm:cxn modelId="{05AF8536-573B-4EAB-BC69-7CADB63ADAAC}" type="presParOf" srcId="{9C4C9913-5AA8-45E5-8F81-A990570BEA9B}" destId="{63776EAB-0E11-44F1-B0FA-88E7267680FB}" srcOrd="0" destOrd="0" presId="urn:microsoft.com/office/officeart/2005/8/layout/vList5"/>
    <dgm:cxn modelId="{AE2951DF-3B74-49F7-9138-C7B8AB8CCD55}" type="presParOf" srcId="{9C4C9913-5AA8-45E5-8F81-A990570BEA9B}" destId="{CEFF5A5C-52AC-4F05-AA8F-8830FA6DADE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549E4-93DA-EF48-9AE5-4DF92A6B6A08}">
      <dsp:nvSpPr>
        <dsp:cNvPr id="0" name=""/>
        <dsp:cNvSpPr/>
      </dsp:nvSpPr>
      <dsp:spPr>
        <a:xfrm>
          <a:off x="299486" y="2220128"/>
          <a:ext cx="1513393" cy="605489"/>
        </a:xfrm>
        <a:prstGeom prst="round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kern="1200" dirty="0"/>
            <a:t>1953</a:t>
          </a:r>
        </a:p>
      </dsp:txBody>
      <dsp:txXfrm>
        <a:off x="329044" y="2249686"/>
        <a:ext cx="1454277" cy="546373"/>
      </dsp:txXfrm>
    </dsp:sp>
    <dsp:sp modelId="{7C4E3154-F075-C642-98A8-2BDE437B8C94}">
      <dsp:nvSpPr>
        <dsp:cNvPr id="0" name=""/>
        <dsp:cNvSpPr/>
      </dsp:nvSpPr>
      <dsp:spPr>
        <a:xfrm>
          <a:off x="5215" y="0"/>
          <a:ext cx="2101934" cy="1614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pPr>
          <a:r>
            <a:rPr lang="en-US" sz="1600" kern="1200" dirty="0"/>
            <a:t>Establishment of Bureau of Forests and Wildlife Conservation</a:t>
          </a:r>
        </a:p>
      </dsp:txBody>
      <dsp:txXfrm>
        <a:off x="5215" y="0"/>
        <a:ext cx="2101934" cy="1614638"/>
      </dsp:txXfrm>
    </dsp:sp>
    <dsp:sp modelId="{5D95B811-EDFD-4D4E-8865-D3A59663E86F}">
      <dsp:nvSpPr>
        <dsp:cNvPr id="0" name=""/>
        <dsp:cNvSpPr/>
      </dsp:nvSpPr>
      <dsp:spPr>
        <a:xfrm>
          <a:off x="1812879" y="2522873"/>
          <a:ext cx="588541" cy="0"/>
        </a:xfrm>
        <a:custGeom>
          <a:avLst/>
          <a:gdLst/>
          <a:ahLst/>
          <a:cxnLst/>
          <a:rect l="0" t="0" r="0" b="0"/>
          <a:pathLst>
            <a:path>
              <a:moveTo>
                <a:pt x="0" y="0"/>
              </a:moveTo>
              <a:lnTo>
                <a:pt x="588541" y="0"/>
              </a:lnTo>
            </a:path>
          </a:pathLst>
        </a:custGeom>
        <a:no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DEB823-6744-AE44-B473-AE010D399A0C}">
      <dsp:nvSpPr>
        <dsp:cNvPr id="0" name=""/>
        <dsp:cNvSpPr/>
      </dsp:nvSpPr>
      <dsp:spPr>
        <a:xfrm>
          <a:off x="1056182" y="1715553"/>
          <a:ext cx="0" cy="504574"/>
        </a:xfrm>
        <a:prstGeom prst="line">
          <a:avLst/>
        </a:prstGeom>
        <a:noFill/>
        <a:ln w="9525"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1E632AE-EF0D-7444-AA1C-2A023F734DBD}">
      <dsp:nvSpPr>
        <dsp:cNvPr id="0" name=""/>
        <dsp:cNvSpPr/>
      </dsp:nvSpPr>
      <dsp:spPr>
        <a:xfrm>
          <a:off x="2401421" y="2220128"/>
          <a:ext cx="1513393" cy="605489"/>
        </a:xfrm>
        <a:prstGeom prst="round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kern="1200" dirty="0"/>
            <a:t>1976</a:t>
          </a:r>
        </a:p>
      </dsp:txBody>
      <dsp:txXfrm>
        <a:off x="2430979" y="2249686"/>
        <a:ext cx="1454277" cy="546373"/>
      </dsp:txXfrm>
    </dsp:sp>
    <dsp:sp modelId="{8DF3F497-DFA6-F44D-840D-7D596466D57E}">
      <dsp:nvSpPr>
        <dsp:cNvPr id="0" name=""/>
        <dsp:cNvSpPr/>
      </dsp:nvSpPr>
      <dsp:spPr>
        <a:xfrm>
          <a:off x="2107150" y="3431107"/>
          <a:ext cx="2101934" cy="1614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pPr>
          <a:r>
            <a:rPr lang="en-US" sz="1600" kern="1200" dirty="0"/>
            <a:t>Status changed to Forest Development Authority</a:t>
          </a:r>
        </a:p>
      </dsp:txBody>
      <dsp:txXfrm>
        <a:off x="2107150" y="3431107"/>
        <a:ext cx="2101934" cy="1614638"/>
      </dsp:txXfrm>
    </dsp:sp>
    <dsp:sp modelId="{D5650923-BE37-404F-89CA-6A6517CBC9F9}">
      <dsp:nvSpPr>
        <dsp:cNvPr id="0" name=""/>
        <dsp:cNvSpPr/>
      </dsp:nvSpPr>
      <dsp:spPr>
        <a:xfrm>
          <a:off x="3914814" y="2522873"/>
          <a:ext cx="588541" cy="0"/>
        </a:xfrm>
        <a:custGeom>
          <a:avLst/>
          <a:gdLst/>
          <a:ahLst/>
          <a:cxnLst/>
          <a:rect l="0" t="0" r="0" b="0"/>
          <a:pathLst>
            <a:path>
              <a:moveTo>
                <a:pt x="0" y="0"/>
              </a:moveTo>
              <a:lnTo>
                <a:pt x="588541" y="0"/>
              </a:lnTo>
            </a:path>
          </a:pathLst>
        </a:custGeom>
        <a:no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99B6A8-76CC-6449-B6DB-B8CBAF576A9A}">
      <dsp:nvSpPr>
        <dsp:cNvPr id="0" name=""/>
        <dsp:cNvSpPr/>
      </dsp:nvSpPr>
      <dsp:spPr>
        <a:xfrm>
          <a:off x="3158117" y="2825617"/>
          <a:ext cx="0" cy="504574"/>
        </a:xfrm>
        <a:prstGeom prst="line">
          <a:avLst/>
        </a:prstGeom>
        <a:noFill/>
        <a:ln w="9525"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AB7C0A4-A518-8746-9F3D-A5A2EF494ABD}">
      <dsp:nvSpPr>
        <dsp:cNvPr id="0" name=""/>
        <dsp:cNvSpPr/>
      </dsp:nvSpPr>
      <dsp:spPr>
        <a:xfrm>
          <a:off x="4503355" y="2220128"/>
          <a:ext cx="1513393" cy="605489"/>
        </a:xfrm>
        <a:prstGeom prst="round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kern="1200" dirty="0"/>
            <a:t>2003 – 2006</a:t>
          </a:r>
        </a:p>
      </dsp:txBody>
      <dsp:txXfrm>
        <a:off x="4532913" y="2249686"/>
        <a:ext cx="1454277" cy="546373"/>
      </dsp:txXfrm>
    </dsp:sp>
    <dsp:sp modelId="{EF53BC71-F018-3848-9AA4-692ED7F72AA6}">
      <dsp:nvSpPr>
        <dsp:cNvPr id="0" name=""/>
        <dsp:cNvSpPr/>
      </dsp:nvSpPr>
      <dsp:spPr>
        <a:xfrm>
          <a:off x="4209085" y="0"/>
          <a:ext cx="2101934" cy="1614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pPr>
          <a:r>
            <a:rPr lang="en-US" sz="1600" kern="1200" dirty="0"/>
            <a:t>UN ban on Liberian timber exports</a:t>
          </a:r>
        </a:p>
      </dsp:txBody>
      <dsp:txXfrm>
        <a:off x="4209085" y="0"/>
        <a:ext cx="2101934" cy="1614638"/>
      </dsp:txXfrm>
    </dsp:sp>
    <dsp:sp modelId="{DDFEA156-A94E-424A-A9CD-33B6FD369B36}">
      <dsp:nvSpPr>
        <dsp:cNvPr id="0" name=""/>
        <dsp:cNvSpPr/>
      </dsp:nvSpPr>
      <dsp:spPr>
        <a:xfrm>
          <a:off x="6016749" y="2522873"/>
          <a:ext cx="628065" cy="0"/>
        </a:xfrm>
        <a:custGeom>
          <a:avLst/>
          <a:gdLst/>
          <a:ahLst/>
          <a:cxnLst/>
          <a:rect l="0" t="0" r="0" b="0"/>
          <a:pathLst>
            <a:path>
              <a:moveTo>
                <a:pt x="0" y="0"/>
              </a:moveTo>
              <a:lnTo>
                <a:pt x="628065" y="0"/>
              </a:lnTo>
            </a:path>
          </a:pathLst>
        </a:custGeom>
        <a:no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5965B7-8A8F-4C46-9050-0F8178FA2E5B}">
      <dsp:nvSpPr>
        <dsp:cNvPr id="0" name=""/>
        <dsp:cNvSpPr/>
      </dsp:nvSpPr>
      <dsp:spPr>
        <a:xfrm>
          <a:off x="5260052" y="1715553"/>
          <a:ext cx="0" cy="504574"/>
        </a:xfrm>
        <a:prstGeom prst="line">
          <a:avLst/>
        </a:prstGeom>
        <a:noFill/>
        <a:ln w="9525"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00238F4-34EB-C847-8F7F-3FD36AEB58F0}">
      <dsp:nvSpPr>
        <dsp:cNvPr id="0" name=""/>
        <dsp:cNvSpPr/>
      </dsp:nvSpPr>
      <dsp:spPr>
        <a:xfrm>
          <a:off x="6644814" y="2220128"/>
          <a:ext cx="1716656" cy="605489"/>
        </a:xfrm>
        <a:prstGeom prst="round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kern="1200" dirty="0"/>
            <a:t>2006</a:t>
          </a:r>
        </a:p>
      </dsp:txBody>
      <dsp:txXfrm>
        <a:off x="6674372" y="2249686"/>
        <a:ext cx="1657540" cy="546373"/>
      </dsp:txXfrm>
    </dsp:sp>
    <dsp:sp modelId="{5D9A5B0A-157B-2D42-871B-1D069B66DE13}">
      <dsp:nvSpPr>
        <dsp:cNvPr id="0" name=""/>
        <dsp:cNvSpPr/>
      </dsp:nvSpPr>
      <dsp:spPr>
        <a:xfrm>
          <a:off x="6311020" y="3431107"/>
          <a:ext cx="2384245" cy="1614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l" defTabSz="711200">
            <a:lnSpc>
              <a:spcPct val="90000"/>
            </a:lnSpc>
            <a:spcBef>
              <a:spcPct val="0"/>
            </a:spcBef>
            <a:spcAft>
              <a:spcPct val="35000"/>
            </a:spcAft>
            <a:buNone/>
          </a:pPr>
          <a:r>
            <a:rPr lang="en-US" sz="1600" kern="1200" dirty="0"/>
            <a:t>Passage of the National Forestry Reform Law that amend the NFL of 2000</a:t>
          </a:r>
        </a:p>
        <a:p>
          <a:pPr marL="0" lvl="0" indent="0" algn="ctr" defTabSz="711200">
            <a:lnSpc>
              <a:spcPct val="90000"/>
            </a:lnSpc>
            <a:spcBef>
              <a:spcPct val="0"/>
            </a:spcBef>
            <a:spcAft>
              <a:spcPct val="35000"/>
            </a:spcAft>
            <a:buNone/>
          </a:pPr>
          <a:r>
            <a:rPr lang="en-US" sz="1600" kern="1200" dirty="0"/>
            <a:t>The ban on timber exports lifted</a:t>
          </a:r>
        </a:p>
        <a:p>
          <a:pPr marL="0" lvl="0" indent="0" algn="ctr" defTabSz="711200">
            <a:lnSpc>
              <a:spcPct val="90000"/>
            </a:lnSpc>
            <a:spcBef>
              <a:spcPct val="0"/>
            </a:spcBef>
            <a:spcAft>
              <a:spcPct val="35000"/>
            </a:spcAft>
            <a:buNone/>
          </a:pPr>
          <a:r>
            <a:rPr lang="en-US" sz="1600" kern="1200" dirty="0"/>
            <a:t>Integration of the Three C in forest management</a:t>
          </a:r>
        </a:p>
      </dsp:txBody>
      <dsp:txXfrm>
        <a:off x="6311020" y="3431107"/>
        <a:ext cx="2384245" cy="1614638"/>
      </dsp:txXfrm>
    </dsp:sp>
    <dsp:sp modelId="{E4C287DA-68DA-2640-A6F4-F8B7554A06B8}">
      <dsp:nvSpPr>
        <dsp:cNvPr id="0" name=""/>
        <dsp:cNvSpPr/>
      </dsp:nvSpPr>
      <dsp:spPr>
        <a:xfrm>
          <a:off x="8361471" y="2522873"/>
          <a:ext cx="628065" cy="0"/>
        </a:xfrm>
        <a:custGeom>
          <a:avLst/>
          <a:gdLst/>
          <a:ahLst/>
          <a:cxnLst/>
          <a:rect l="0" t="0" r="0" b="0"/>
          <a:pathLst>
            <a:path>
              <a:moveTo>
                <a:pt x="0" y="0"/>
              </a:moveTo>
              <a:lnTo>
                <a:pt x="628065" y="0"/>
              </a:lnTo>
            </a:path>
          </a:pathLst>
        </a:custGeom>
        <a:no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F6032D-7B60-604D-85B9-8A2CA88360EB}">
      <dsp:nvSpPr>
        <dsp:cNvPr id="0" name=""/>
        <dsp:cNvSpPr/>
      </dsp:nvSpPr>
      <dsp:spPr>
        <a:xfrm>
          <a:off x="7503142" y="2825617"/>
          <a:ext cx="0" cy="504574"/>
        </a:xfrm>
        <a:prstGeom prst="line">
          <a:avLst/>
        </a:prstGeom>
        <a:noFill/>
        <a:ln w="9525"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F1ECA1C-C2B1-844F-88D1-2BBAB4295D09}">
      <dsp:nvSpPr>
        <dsp:cNvPr id="0" name=""/>
        <dsp:cNvSpPr/>
      </dsp:nvSpPr>
      <dsp:spPr>
        <a:xfrm>
          <a:off x="8989536" y="2220128"/>
          <a:ext cx="1513393" cy="605489"/>
        </a:xfrm>
        <a:prstGeom prst="round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kern="1200" dirty="0"/>
            <a:t>2024</a:t>
          </a:r>
        </a:p>
      </dsp:txBody>
      <dsp:txXfrm>
        <a:off x="9019094" y="2249686"/>
        <a:ext cx="1454277" cy="546373"/>
      </dsp:txXfrm>
    </dsp:sp>
    <dsp:sp modelId="{CA585B08-A42C-364F-88EC-B8098D5CD516}">
      <dsp:nvSpPr>
        <dsp:cNvPr id="0" name=""/>
        <dsp:cNvSpPr/>
      </dsp:nvSpPr>
      <dsp:spPr>
        <a:xfrm>
          <a:off x="8695265" y="0"/>
          <a:ext cx="2101934" cy="1614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pPr>
          <a:r>
            <a:rPr lang="en-US" altLang="zh-CN" sz="1600" kern="1200" dirty="0"/>
            <a:t>Transition in government saw new management team appointed to FDA and </a:t>
          </a:r>
          <a:r>
            <a:rPr lang="en-US" altLang="zh-CN" sz="1600" kern="1200" dirty="0">
              <a:solidFill>
                <a:schemeClr val="tx1"/>
              </a:solidFill>
            </a:rPr>
            <a:t>creation of Community Conservation and Carbon Deputy and Deputy for Commercial</a:t>
          </a:r>
          <a:endParaRPr lang="en-US" sz="1600" kern="1200" dirty="0">
            <a:solidFill>
              <a:schemeClr val="tx1"/>
            </a:solidFill>
          </a:endParaRPr>
        </a:p>
      </dsp:txBody>
      <dsp:txXfrm>
        <a:off x="8695265" y="0"/>
        <a:ext cx="2101934" cy="1614638"/>
      </dsp:txXfrm>
    </dsp:sp>
    <dsp:sp modelId="{83B98F61-BE91-7745-A389-5F15A3B8B1A5}">
      <dsp:nvSpPr>
        <dsp:cNvPr id="0" name=""/>
        <dsp:cNvSpPr/>
      </dsp:nvSpPr>
      <dsp:spPr>
        <a:xfrm>
          <a:off x="9746233" y="1715553"/>
          <a:ext cx="0" cy="504574"/>
        </a:xfrm>
        <a:prstGeom prst="line">
          <a:avLst/>
        </a:prstGeom>
        <a:noFill/>
        <a:ln w="9525"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F5A5C-52AC-4F05-AA8F-8830FA6DADE0}">
      <dsp:nvSpPr>
        <dsp:cNvPr id="0" name=""/>
        <dsp:cNvSpPr/>
      </dsp:nvSpPr>
      <dsp:spPr>
        <a:xfrm rot="5400000">
          <a:off x="4634961" y="-565503"/>
          <a:ext cx="6414397" cy="7571562"/>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55650">
            <a:lnSpc>
              <a:spcPct val="90000"/>
            </a:lnSpc>
            <a:spcBef>
              <a:spcPct val="0"/>
            </a:spcBef>
            <a:spcAft>
              <a:spcPct val="15000"/>
            </a:spcAft>
            <a:buFont typeface="Wingdings" panose="05000000000000000000" pitchFamily="2" charset="2"/>
            <a:buChar char="Ø"/>
          </a:pPr>
          <a:r>
            <a:rPr lang="en-GB" sz="1700" b="1" kern="1200" dirty="0">
              <a:latin typeface="Arial" panose="020B0604020202020204" pitchFamily="34" charset="0"/>
              <a:cs typeface="Arial" panose="020B0604020202020204" pitchFamily="34" charset="0"/>
            </a:rPr>
            <a:t>Institutional Capacity Strengthening: </a:t>
          </a:r>
          <a:r>
            <a:rPr lang="en-GB" sz="1700" kern="1200" dirty="0">
              <a:latin typeface="Arial" panose="020B0604020202020204" pitchFamily="34" charset="0"/>
              <a:cs typeface="Arial" panose="020B0604020202020204" pitchFamily="34" charset="0"/>
            </a:rPr>
            <a:t>to create a framework for managing conservation related projects. </a:t>
          </a:r>
          <a:endParaRPr lang="en-US" sz="1700" kern="1200" dirty="0">
            <a:latin typeface="Arial" panose="020B0604020202020204" pitchFamily="34" charset="0"/>
            <a:cs typeface="Arial" panose="020B0604020202020204" pitchFamily="34" charset="0"/>
          </a:endParaRPr>
        </a:p>
        <a:p>
          <a:pPr marL="171450" lvl="1" indent="-171450" algn="just" defTabSz="755650">
            <a:lnSpc>
              <a:spcPct val="90000"/>
            </a:lnSpc>
            <a:spcBef>
              <a:spcPct val="0"/>
            </a:spcBef>
            <a:spcAft>
              <a:spcPct val="15000"/>
            </a:spcAft>
            <a:buFont typeface="Arial" panose="020B0604020202020204" pitchFamily="34" charset="0"/>
            <a:buNone/>
          </a:pPr>
          <a:endParaRPr lang="en-US" sz="1700" kern="1200" dirty="0">
            <a:latin typeface="Arial" panose="020B0604020202020204" pitchFamily="34" charset="0"/>
            <a:cs typeface="Arial" panose="020B0604020202020204" pitchFamily="34" charset="0"/>
          </a:endParaRPr>
        </a:p>
        <a:p>
          <a:pPr marL="171450" lvl="1" indent="-171450" algn="just" defTabSz="755650">
            <a:lnSpc>
              <a:spcPct val="90000"/>
            </a:lnSpc>
            <a:spcBef>
              <a:spcPct val="0"/>
            </a:spcBef>
            <a:spcAft>
              <a:spcPct val="15000"/>
            </a:spcAft>
            <a:buFont typeface="Wingdings" panose="05000000000000000000" pitchFamily="2" charset="2"/>
            <a:buChar char="Ø"/>
          </a:pPr>
          <a:r>
            <a:rPr lang="en-GB" sz="1700" b="1" kern="1200" dirty="0">
              <a:latin typeface="Arial" panose="020B0604020202020204" pitchFamily="34" charset="0"/>
              <a:cs typeface="Arial" panose="020B0604020202020204" pitchFamily="34" charset="0"/>
            </a:rPr>
            <a:t>Policy and Legal Framework</a:t>
          </a:r>
          <a:r>
            <a:rPr lang="en-GB" sz="1700" kern="1200" dirty="0">
              <a:latin typeface="Arial" panose="020B0604020202020204" pitchFamily="34" charset="0"/>
              <a:cs typeface="Arial" panose="020B0604020202020204" pitchFamily="34" charset="0"/>
            </a:rPr>
            <a:t>: prioritize the completion of key policies and their implementation.  </a:t>
          </a:r>
          <a:endParaRPr lang="en-US" sz="1700" kern="1200" dirty="0">
            <a:latin typeface="Arial" panose="020B0604020202020204" pitchFamily="34" charset="0"/>
            <a:cs typeface="Arial" panose="020B0604020202020204" pitchFamily="34" charset="0"/>
          </a:endParaRPr>
        </a:p>
        <a:p>
          <a:pPr marL="171450" lvl="1" indent="-171450" algn="just" defTabSz="755650">
            <a:lnSpc>
              <a:spcPct val="90000"/>
            </a:lnSpc>
            <a:spcBef>
              <a:spcPct val="0"/>
            </a:spcBef>
            <a:spcAft>
              <a:spcPct val="15000"/>
            </a:spcAft>
            <a:buNone/>
          </a:pPr>
          <a:endParaRPr lang="en-US" sz="1700" kern="1200">
            <a:latin typeface="Arial" panose="020B0604020202020204" pitchFamily="34" charset="0"/>
            <a:cs typeface="Arial" panose="020B0604020202020204" pitchFamily="34" charset="0"/>
          </a:endParaRPr>
        </a:p>
        <a:p>
          <a:pPr marL="171450" lvl="1" indent="-171450" algn="just" defTabSz="755650">
            <a:lnSpc>
              <a:spcPct val="90000"/>
            </a:lnSpc>
            <a:spcBef>
              <a:spcPct val="0"/>
            </a:spcBef>
            <a:spcAft>
              <a:spcPct val="15000"/>
            </a:spcAft>
            <a:buFont typeface="Wingdings" panose="05000000000000000000" pitchFamily="2" charset="2"/>
            <a:buChar char="Ø"/>
          </a:pPr>
          <a:r>
            <a:rPr lang="en-GB" sz="1700" b="1" kern="1200" dirty="0">
              <a:latin typeface="Arial" panose="020B0604020202020204" pitchFamily="34" charset="0"/>
              <a:cs typeface="Arial" panose="020B0604020202020204" pitchFamily="34" charset="0"/>
            </a:rPr>
            <a:t>Interagency Coordination: </a:t>
          </a:r>
          <a:r>
            <a:rPr lang="en-GB" sz="1700" kern="1200" dirty="0">
              <a:latin typeface="Arial" panose="020B0604020202020204" pitchFamily="34" charset="0"/>
              <a:cs typeface="Arial" panose="020B0604020202020204" pitchFamily="34" charset="0"/>
            </a:rPr>
            <a:t>reactivate the National Conservation Coordination Platform amongst EPA, FDA, LLA, and other land use related entities for joint decision making. </a:t>
          </a:r>
          <a:endParaRPr lang="en-US" sz="1700" kern="1200" dirty="0">
            <a:latin typeface="Arial" panose="020B0604020202020204" pitchFamily="34" charset="0"/>
            <a:cs typeface="Arial" panose="020B0604020202020204" pitchFamily="34" charset="0"/>
          </a:endParaRPr>
        </a:p>
        <a:p>
          <a:pPr marL="171450" lvl="1" indent="-171450" algn="just" defTabSz="755650">
            <a:lnSpc>
              <a:spcPct val="90000"/>
            </a:lnSpc>
            <a:spcBef>
              <a:spcPct val="0"/>
            </a:spcBef>
            <a:spcAft>
              <a:spcPct val="15000"/>
            </a:spcAft>
            <a:buNone/>
          </a:pPr>
          <a:endParaRPr lang="en-US" sz="1700" kern="1200">
            <a:latin typeface="Arial" panose="020B0604020202020204" pitchFamily="34" charset="0"/>
            <a:cs typeface="Arial" panose="020B0604020202020204" pitchFamily="34" charset="0"/>
          </a:endParaRPr>
        </a:p>
        <a:p>
          <a:pPr marL="171450" lvl="1" indent="-171450" algn="just" defTabSz="755650">
            <a:lnSpc>
              <a:spcPct val="90000"/>
            </a:lnSpc>
            <a:spcBef>
              <a:spcPct val="0"/>
            </a:spcBef>
            <a:spcAft>
              <a:spcPct val="15000"/>
            </a:spcAft>
            <a:buFont typeface="Wingdings" panose="05000000000000000000" pitchFamily="2" charset="2"/>
            <a:buChar char="Ø"/>
          </a:pPr>
          <a:r>
            <a:rPr lang="en-GB" sz="1700" b="1" kern="1200" dirty="0">
              <a:latin typeface="Arial" panose="020B0604020202020204" pitchFamily="34" charset="0"/>
              <a:cs typeface="Arial" panose="020B0604020202020204" pitchFamily="34" charset="0"/>
            </a:rPr>
            <a:t>Community Livelihood and Stewardship:</a:t>
          </a:r>
          <a:r>
            <a:rPr lang="en-GB" sz="1700" kern="1200" dirty="0">
              <a:latin typeface="Arial" panose="020B0604020202020204" pitchFamily="34" charset="0"/>
              <a:cs typeface="Arial" panose="020B0604020202020204" pitchFamily="34" charset="0"/>
            </a:rPr>
            <a:t> encourage partners to scale up payment for ecosystem services programs for local communities to sustain stewardship and reduce illegal activities.</a:t>
          </a:r>
          <a:endParaRPr lang="en-US" sz="1700" kern="1200" dirty="0">
            <a:latin typeface="Arial" panose="020B0604020202020204" pitchFamily="34" charset="0"/>
            <a:cs typeface="Arial" panose="020B0604020202020204" pitchFamily="34" charset="0"/>
          </a:endParaRPr>
        </a:p>
        <a:p>
          <a:pPr marL="171450" lvl="1" indent="-171450" algn="just" defTabSz="755650">
            <a:lnSpc>
              <a:spcPct val="90000"/>
            </a:lnSpc>
            <a:spcBef>
              <a:spcPct val="0"/>
            </a:spcBef>
            <a:spcAft>
              <a:spcPct val="15000"/>
            </a:spcAft>
            <a:buNone/>
          </a:pPr>
          <a:endParaRPr lang="en-US" sz="1700" kern="1200" dirty="0">
            <a:latin typeface="Arial" panose="020B0604020202020204" pitchFamily="34" charset="0"/>
            <a:cs typeface="Arial" panose="020B0604020202020204" pitchFamily="34" charset="0"/>
          </a:endParaRPr>
        </a:p>
        <a:p>
          <a:pPr marL="171450" lvl="1" indent="-171450" algn="just" defTabSz="755650">
            <a:lnSpc>
              <a:spcPct val="90000"/>
            </a:lnSpc>
            <a:spcBef>
              <a:spcPct val="0"/>
            </a:spcBef>
            <a:spcAft>
              <a:spcPct val="15000"/>
            </a:spcAft>
            <a:buFont typeface="Wingdings" panose="05000000000000000000" pitchFamily="2" charset="2"/>
            <a:buChar char="Ø"/>
          </a:pPr>
          <a:r>
            <a:rPr lang="en-GB" sz="1700" b="1" kern="1200" dirty="0">
              <a:latin typeface="Arial" panose="020B0604020202020204" pitchFamily="34" charset="0"/>
              <a:cs typeface="Arial" panose="020B0604020202020204" pitchFamily="34" charset="0"/>
            </a:rPr>
            <a:t>Protected areas &amp; nature-based solutions</a:t>
          </a:r>
          <a:r>
            <a:rPr lang="en-GB" sz="1700" kern="1200" dirty="0">
              <a:latin typeface="Arial" panose="020B0604020202020204" pitchFamily="34" charset="0"/>
              <a:cs typeface="Arial" panose="020B0604020202020204" pitchFamily="34" charset="0"/>
            </a:rPr>
            <a:t>: prioritize and fast-track restoration in degraded terrestrial forests, mangroves in urban/coastal hotspots. The FDA and partners should gazette priority mangrove sites, enforce protection, and fund community-led restoration. </a:t>
          </a:r>
          <a:endParaRPr lang="en-US" sz="1700" kern="1200" dirty="0">
            <a:latin typeface="Arial" panose="020B0604020202020204" pitchFamily="34" charset="0"/>
            <a:cs typeface="Arial" panose="020B0604020202020204" pitchFamily="34" charset="0"/>
          </a:endParaRPr>
        </a:p>
        <a:p>
          <a:pPr marL="171450" lvl="1" indent="-171450" algn="just" defTabSz="755650">
            <a:lnSpc>
              <a:spcPct val="90000"/>
            </a:lnSpc>
            <a:spcBef>
              <a:spcPct val="0"/>
            </a:spcBef>
            <a:spcAft>
              <a:spcPct val="15000"/>
            </a:spcAft>
            <a:buNone/>
          </a:pPr>
          <a:endParaRPr lang="en-US" sz="1700" kern="1200">
            <a:latin typeface="Arial" panose="020B0604020202020204" pitchFamily="34" charset="0"/>
            <a:cs typeface="Arial" panose="020B0604020202020204" pitchFamily="34" charset="0"/>
          </a:endParaRPr>
        </a:p>
        <a:p>
          <a:pPr marL="171450" lvl="1" indent="-171450" algn="just" defTabSz="755650">
            <a:lnSpc>
              <a:spcPct val="90000"/>
            </a:lnSpc>
            <a:spcBef>
              <a:spcPct val="0"/>
            </a:spcBef>
            <a:spcAft>
              <a:spcPct val="15000"/>
            </a:spcAft>
            <a:buFont typeface="Wingdings" panose="05000000000000000000" pitchFamily="2" charset="2"/>
            <a:buChar char="Ø"/>
          </a:pPr>
          <a:r>
            <a:rPr lang="en-GB" sz="1700" b="1" kern="1200" dirty="0">
              <a:latin typeface="Arial" panose="020B0604020202020204" pitchFamily="34" charset="0"/>
              <a:cs typeface="Arial" panose="020B0604020202020204" pitchFamily="34" charset="0"/>
            </a:rPr>
            <a:t>Conservation Finance: </a:t>
          </a:r>
          <a:r>
            <a:rPr lang="en-GB" sz="1700" kern="1200" dirty="0">
              <a:latin typeface="Arial" panose="020B0604020202020204" pitchFamily="34" charset="0"/>
              <a:cs typeface="Arial" panose="020B0604020202020204" pitchFamily="34" charset="0"/>
            </a:rPr>
            <a:t>In collaboration with the Liberia Conservation Fund, the FDA should develop a national forest conservation finance strategy with blended finance instruments. Government should also require extractive companies to make offset payments for conservation.</a:t>
          </a:r>
          <a:endParaRPr lang="en-US" sz="17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n-US" sz="1600" kern="1200" dirty="0"/>
        </a:p>
      </dsp:txBody>
      <dsp:txXfrm rot="-5400000">
        <a:off x="4056379" y="326205"/>
        <a:ext cx="7258437" cy="5788147"/>
      </dsp:txXfrm>
    </dsp:sp>
    <dsp:sp modelId="{63776EAB-0E11-44F1-B0FA-88E7267680FB}">
      <dsp:nvSpPr>
        <dsp:cNvPr id="0" name=""/>
        <dsp:cNvSpPr/>
      </dsp:nvSpPr>
      <dsp:spPr>
        <a:xfrm>
          <a:off x="840" y="3144"/>
          <a:ext cx="4055537" cy="6434266"/>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en-US" sz="4700" b="1" kern="1200" dirty="0"/>
            <a:t>Conservation priorities</a:t>
          </a:r>
          <a:endParaRPr lang="en-US" sz="4700" kern="1200" dirty="0"/>
        </a:p>
      </dsp:txBody>
      <dsp:txXfrm>
        <a:off x="198815" y="201119"/>
        <a:ext cx="3659587" cy="60383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F5A5C-52AC-4F05-AA8F-8830FA6DADE0}">
      <dsp:nvSpPr>
        <dsp:cNvPr id="0" name=""/>
        <dsp:cNvSpPr/>
      </dsp:nvSpPr>
      <dsp:spPr>
        <a:xfrm rot="5400000">
          <a:off x="4634961" y="-565503"/>
          <a:ext cx="6414397" cy="7571562"/>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55650">
            <a:lnSpc>
              <a:spcPct val="90000"/>
            </a:lnSpc>
            <a:spcBef>
              <a:spcPct val="0"/>
            </a:spcBef>
            <a:spcAft>
              <a:spcPct val="15000"/>
            </a:spcAft>
            <a:buFont typeface="Wingdings" panose="05000000000000000000" pitchFamily="2" charset="2"/>
            <a:buChar char="Ø"/>
          </a:pPr>
          <a:r>
            <a:rPr lang="en-GB" sz="1700" b="1" kern="1200" dirty="0">
              <a:latin typeface="Arial" panose="020B0604020202020204" pitchFamily="34" charset="0"/>
              <a:cs typeface="Arial" panose="020B0604020202020204" pitchFamily="34" charset="0"/>
            </a:rPr>
            <a:t>Review of the legal and regulatory framework</a:t>
          </a:r>
          <a:r>
            <a:rPr lang="en-GB" sz="1700" b="0" kern="1200" dirty="0">
              <a:latin typeface="Arial" panose="020B0604020202020204" pitchFamily="34" charset="0"/>
              <a:cs typeface="Arial" panose="020B0604020202020204" pitchFamily="34" charset="0"/>
            </a:rPr>
            <a:t>: Especially around the governance structure from CRL and LRA (CFMBs and CLDMC’s).</a:t>
          </a:r>
          <a:endParaRPr lang="en-US" sz="1700" b="0" kern="1200" dirty="0">
            <a:latin typeface="Arial" panose="020B0604020202020204" pitchFamily="34" charset="0"/>
            <a:cs typeface="Arial" panose="020B0604020202020204" pitchFamily="34" charset="0"/>
          </a:endParaRPr>
        </a:p>
        <a:p>
          <a:pPr marL="171450" lvl="1" indent="-171450" algn="just" defTabSz="755650">
            <a:lnSpc>
              <a:spcPct val="90000"/>
            </a:lnSpc>
            <a:spcBef>
              <a:spcPct val="0"/>
            </a:spcBef>
            <a:spcAft>
              <a:spcPct val="15000"/>
            </a:spcAft>
            <a:buFont typeface="Wingdings" panose="05000000000000000000" pitchFamily="2" charset="2"/>
            <a:buChar char="Ø"/>
          </a:pPr>
          <a:endParaRPr lang="en-US" sz="1700" b="0" kern="1200" dirty="0">
            <a:latin typeface="Arial" panose="020B0604020202020204" pitchFamily="34" charset="0"/>
            <a:cs typeface="Arial" panose="020B0604020202020204" pitchFamily="34" charset="0"/>
          </a:endParaRPr>
        </a:p>
        <a:p>
          <a:pPr marL="171450" lvl="1" indent="-171450" algn="just" defTabSz="755650">
            <a:lnSpc>
              <a:spcPct val="90000"/>
            </a:lnSpc>
            <a:spcBef>
              <a:spcPct val="0"/>
            </a:spcBef>
            <a:spcAft>
              <a:spcPct val="15000"/>
            </a:spcAft>
            <a:buFont typeface="Wingdings" panose="05000000000000000000" pitchFamily="2" charset="2"/>
            <a:buChar char="Ø"/>
          </a:pPr>
          <a:r>
            <a:rPr lang="en-GB" sz="1700" b="1" kern="1200" dirty="0">
              <a:latin typeface="Arial" panose="020B0604020202020204" pitchFamily="34" charset="0"/>
              <a:cs typeface="Arial" panose="020B0604020202020204" pitchFamily="34" charset="0"/>
            </a:rPr>
            <a:t>Revisit social agreements to ensure enforceability for community benefits</a:t>
          </a:r>
          <a:r>
            <a:rPr lang="en-GB" sz="1700" kern="1200" dirty="0">
              <a:latin typeface="Arial" panose="020B0604020202020204" pitchFamily="34" charset="0"/>
              <a:cs typeface="Arial" panose="020B0604020202020204" pitchFamily="34" charset="0"/>
            </a:rPr>
            <a:t>: Making them more specific and binding, or re-thinking social agreements to recognise communities as owners of customary land.</a:t>
          </a:r>
          <a:endParaRPr lang="en-US" sz="1700" b="0" kern="1200" dirty="0">
            <a:latin typeface="Arial" panose="020B0604020202020204" pitchFamily="34" charset="0"/>
            <a:cs typeface="Arial" panose="020B0604020202020204" pitchFamily="34" charset="0"/>
          </a:endParaRPr>
        </a:p>
        <a:p>
          <a:pPr marL="171450" lvl="1" indent="-171450" algn="just" defTabSz="755650">
            <a:lnSpc>
              <a:spcPct val="90000"/>
            </a:lnSpc>
            <a:spcBef>
              <a:spcPct val="0"/>
            </a:spcBef>
            <a:spcAft>
              <a:spcPct val="15000"/>
            </a:spcAft>
            <a:buFont typeface="Wingdings" panose="05000000000000000000" pitchFamily="2" charset="2"/>
            <a:buChar char="Ø"/>
          </a:pPr>
          <a:endParaRPr lang="en-US" sz="1700" b="0" kern="1200" dirty="0">
            <a:latin typeface="Arial" panose="020B0604020202020204" pitchFamily="34" charset="0"/>
            <a:cs typeface="Arial" panose="020B0604020202020204" pitchFamily="34" charset="0"/>
          </a:endParaRPr>
        </a:p>
        <a:p>
          <a:pPr marL="171450" lvl="1" indent="-171450" algn="just" defTabSz="755650">
            <a:lnSpc>
              <a:spcPct val="90000"/>
            </a:lnSpc>
            <a:spcBef>
              <a:spcPct val="0"/>
            </a:spcBef>
            <a:spcAft>
              <a:spcPct val="15000"/>
            </a:spcAft>
            <a:buFont typeface="Wingdings" panose="05000000000000000000" pitchFamily="2" charset="2"/>
            <a:buChar char="Ø"/>
          </a:pPr>
          <a:r>
            <a:rPr lang="en-GB" sz="1700" b="1" kern="1200" dirty="0">
              <a:latin typeface="Arial" panose="020B0604020202020204" pitchFamily="34" charset="0"/>
              <a:cs typeface="Arial" panose="020B0604020202020204" pitchFamily="34" charset="0"/>
            </a:rPr>
            <a:t>Alternative sources of revenue apart from commercial logging</a:t>
          </a:r>
          <a:r>
            <a:rPr lang="en-GB" sz="1700" b="0" kern="1200" dirty="0">
              <a:latin typeface="Arial" panose="020B0604020202020204" pitchFamily="34" charset="0"/>
              <a:cs typeface="Arial" panose="020B0604020202020204" pitchFamily="34" charset="0"/>
            </a:rPr>
            <a:t>: </a:t>
          </a:r>
          <a:r>
            <a:rPr lang="en-GB" sz="1700" kern="1200" dirty="0">
              <a:latin typeface="Arial" panose="020B0604020202020204" pitchFamily="34" charset="0"/>
              <a:cs typeface="Arial" panose="020B0604020202020204" pitchFamily="34" charset="0"/>
            </a:rPr>
            <a:t>Climate finance, payment for ecosystem services, ecotourism, and biodiversity finance are emerging opportunities for new revenue streams to communities.</a:t>
          </a:r>
          <a:endParaRPr lang="en-US" sz="1700" b="0" kern="1200" dirty="0">
            <a:latin typeface="Arial" panose="020B0604020202020204" pitchFamily="34" charset="0"/>
            <a:cs typeface="Arial" panose="020B0604020202020204" pitchFamily="34" charset="0"/>
          </a:endParaRPr>
        </a:p>
        <a:p>
          <a:pPr marL="171450" lvl="1" indent="-171450" algn="just" defTabSz="755650">
            <a:lnSpc>
              <a:spcPct val="90000"/>
            </a:lnSpc>
            <a:spcBef>
              <a:spcPct val="0"/>
            </a:spcBef>
            <a:spcAft>
              <a:spcPct val="15000"/>
            </a:spcAft>
            <a:buFont typeface="Wingdings" panose="05000000000000000000" pitchFamily="2" charset="2"/>
            <a:buChar char="Ø"/>
          </a:pPr>
          <a:endParaRPr lang="en-US" sz="1700" b="0" kern="1200" dirty="0">
            <a:latin typeface="Arial" panose="020B0604020202020204" pitchFamily="34" charset="0"/>
            <a:cs typeface="Arial" panose="020B0604020202020204" pitchFamily="34" charset="0"/>
          </a:endParaRPr>
        </a:p>
        <a:p>
          <a:pPr marL="171450" lvl="1" indent="-171450" algn="just" defTabSz="755650">
            <a:lnSpc>
              <a:spcPct val="90000"/>
            </a:lnSpc>
            <a:spcBef>
              <a:spcPct val="0"/>
            </a:spcBef>
            <a:spcAft>
              <a:spcPct val="15000"/>
            </a:spcAft>
            <a:buFont typeface="Wingdings" panose="05000000000000000000" pitchFamily="2" charset="2"/>
            <a:buChar char="Ø"/>
          </a:pPr>
          <a:r>
            <a:rPr lang="en-GB" sz="1700" b="1" kern="1200" dirty="0">
              <a:latin typeface="Arial" panose="020B0604020202020204" pitchFamily="34" charset="0"/>
              <a:cs typeface="Arial" panose="020B0604020202020204" pitchFamily="34" charset="0"/>
            </a:rPr>
            <a:t>Establish a natural resource pool fund representing diverse incomes</a:t>
          </a:r>
          <a:r>
            <a:rPr lang="en-GB" sz="1700" b="0" kern="1200" dirty="0">
              <a:latin typeface="Arial" panose="020B0604020202020204" pitchFamily="34" charset="0"/>
              <a:cs typeface="Arial" panose="020B0604020202020204" pitchFamily="34" charset="0"/>
            </a:rPr>
            <a:t>: </a:t>
          </a:r>
          <a:r>
            <a:rPr lang="en-GB" sz="1700" kern="1200" dirty="0">
              <a:latin typeface="Arial" panose="020B0604020202020204" pitchFamily="34" charset="0"/>
              <a:cs typeface="Arial" panose="020B0604020202020204" pitchFamily="34" charset="0"/>
            </a:rPr>
            <a:t>Land and forest communities receive benefits in fragments, and the fragmented funds cannot undertake substantial projects with wider impacts. A natural resource pool fund with income from diverse sources such as mining, agricultural, land and forest can increase the amount available to communities.</a:t>
          </a:r>
          <a:endParaRPr lang="en-US" sz="1700" b="0" kern="1200" dirty="0">
            <a:latin typeface="Arial" panose="020B0604020202020204" pitchFamily="34" charset="0"/>
            <a:cs typeface="Arial" panose="020B0604020202020204" pitchFamily="34" charset="0"/>
          </a:endParaRPr>
        </a:p>
        <a:p>
          <a:pPr marL="171450" lvl="1" indent="-171450" algn="l" defTabSz="844550">
            <a:lnSpc>
              <a:spcPct val="90000"/>
            </a:lnSpc>
            <a:spcBef>
              <a:spcPct val="0"/>
            </a:spcBef>
            <a:spcAft>
              <a:spcPct val="15000"/>
            </a:spcAft>
            <a:buFont typeface="Arial" panose="020B0604020202020204" pitchFamily="34" charset="0"/>
            <a:buChar char="•"/>
          </a:pPr>
          <a:endParaRPr lang="en-US" sz="1900" b="0" kern="1200"/>
        </a:p>
      </dsp:txBody>
      <dsp:txXfrm rot="-5400000">
        <a:off x="4056379" y="326205"/>
        <a:ext cx="7258437" cy="5788147"/>
      </dsp:txXfrm>
    </dsp:sp>
    <dsp:sp modelId="{63776EAB-0E11-44F1-B0FA-88E7267680FB}">
      <dsp:nvSpPr>
        <dsp:cNvPr id="0" name=""/>
        <dsp:cNvSpPr/>
      </dsp:nvSpPr>
      <dsp:spPr>
        <a:xfrm>
          <a:off x="840" y="3144"/>
          <a:ext cx="4055537" cy="6434266"/>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marL="0" lvl="0" indent="0" algn="ctr" defTabSz="2355850">
            <a:lnSpc>
              <a:spcPct val="90000"/>
            </a:lnSpc>
            <a:spcBef>
              <a:spcPct val="0"/>
            </a:spcBef>
            <a:spcAft>
              <a:spcPct val="35000"/>
            </a:spcAft>
            <a:buNone/>
          </a:pPr>
          <a:r>
            <a:rPr lang="en-US" sz="5300" b="1" kern="1200" dirty="0"/>
            <a:t>Community priorities</a:t>
          </a:r>
          <a:endParaRPr lang="en-US" sz="5300" kern="1200" dirty="0"/>
        </a:p>
      </dsp:txBody>
      <dsp:txXfrm>
        <a:off x="198815" y="201119"/>
        <a:ext cx="3659587" cy="60383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F5A5C-52AC-4F05-AA8F-8830FA6DADE0}">
      <dsp:nvSpPr>
        <dsp:cNvPr id="0" name=""/>
        <dsp:cNvSpPr/>
      </dsp:nvSpPr>
      <dsp:spPr>
        <a:xfrm rot="5400000">
          <a:off x="4631826" y="-565503"/>
          <a:ext cx="6420667" cy="7571562"/>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Fully operationalize the carbon harvesting, regulation and trading  department.</a:t>
          </a:r>
        </a:p>
        <a:p>
          <a:pPr marL="228600" lvl="1" indent="-228600" algn="just" defTabSz="889000">
            <a:lnSpc>
              <a:spcPct val="90000"/>
            </a:lnSpc>
            <a:spcBef>
              <a:spcPct val="0"/>
            </a:spcBef>
            <a:spcAft>
              <a:spcPct val="15000"/>
            </a:spcAft>
            <a:buChar char="•"/>
          </a:pPr>
          <a:endParaRPr lang="en-US" sz="2000" kern="1200" dirty="0">
            <a:latin typeface="Arial" panose="020B0604020202020204" pitchFamily="34" charset="0"/>
            <a:cs typeface="Arial" panose="020B0604020202020204" pitchFamily="34" charset="0"/>
          </a:endParaRPr>
        </a:p>
        <a:p>
          <a:pPr marL="228600" lvl="1" indent="-228600" algn="just"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Finalize the National Carbon Development Policy by addressing all outstanding issues.</a:t>
          </a:r>
        </a:p>
        <a:p>
          <a:pPr marL="228600" lvl="1" indent="-228600" algn="just" defTabSz="889000">
            <a:lnSpc>
              <a:spcPct val="90000"/>
            </a:lnSpc>
            <a:spcBef>
              <a:spcPct val="0"/>
            </a:spcBef>
            <a:spcAft>
              <a:spcPct val="15000"/>
            </a:spcAft>
            <a:buChar char="•"/>
          </a:pPr>
          <a:endParaRPr lang="en-US" sz="2000" kern="1200" dirty="0">
            <a:latin typeface="Arial" panose="020B0604020202020204" pitchFamily="34" charset="0"/>
            <a:cs typeface="Arial" panose="020B0604020202020204" pitchFamily="34" charset="0"/>
          </a:endParaRPr>
        </a:p>
        <a:p>
          <a:pPr marL="228600" lvl="1" indent="-228600" algn="just"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Collaborate with the newly formed  Carbon Market Authority (CMA) to establish a National Carbon Registry.</a:t>
          </a:r>
        </a:p>
        <a:p>
          <a:pPr marL="228600" lvl="1" indent="-228600" algn="just" defTabSz="889000">
            <a:lnSpc>
              <a:spcPct val="90000"/>
            </a:lnSpc>
            <a:spcBef>
              <a:spcPct val="0"/>
            </a:spcBef>
            <a:spcAft>
              <a:spcPct val="15000"/>
            </a:spcAft>
            <a:buChar char="•"/>
          </a:pPr>
          <a:endParaRPr lang="en-US" sz="2000" kern="1200" dirty="0">
            <a:latin typeface="Arial" panose="020B0604020202020204" pitchFamily="34" charset="0"/>
            <a:cs typeface="Arial" panose="020B0604020202020204" pitchFamily="34" charset="0"/>
          </a:endParaRPr>
        </a:p>
        <a:p>
          <a:pPr marL="228600" lvl="1" indent="-228600" algn="just"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Identify potential areas for undertaking carbon Projects.</a:t>
          </a:r>
        </a:p>
        <a:p>
          <a:pPr marL="228600" lvl="1" indent="-228600" algn="just" defTabSz="889000">
            <a:lnSpc>
              <a:spcPct val="90000"/>
            </a:lnSpc>
            <a:spcBef>
              <a:spcPct val="0"/>
            </a:spcBef>
            <a:spcAft>
              <a:spcPct val="15000"/>
            </a:spcAft>
            <a:buChar char="•"/>
          </a:pPr>
          <a:endParaRPr lang="en-US" sz="2000" kern="1200" dirty="0">
            <a:latin typeface="Arial" panose="020B0604020202020204" pitchFamily="34" charset="0"/>
            <a:cs typeface="Arial" panose="020B0604020202020204" pitchFamily="34" charset="0"/>
          </a:endParaRPr>
        </a:p>
        <a:p>
          <a:pPr marL="228600" lvl="1" indent="-228600" algn="just"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Publish national guidelines for carbon accounting: clear methodology, leakages management rules, and permanence buffers ensure Liberia credits meet global  integrity standards.</a:t>
          </a:r>
        </a:p>
      </dsp:txBody>
      <dsp:txXfrm rot="-5400000">
        <a:off x="4056379" y="323376"/>
        <a:ext cx="7258131" cy="5793805"/>
      </dsp:txXfrm>
    </dsp:sp>
    <dsp:sp modelId="{63776EAB-0E11-44F1-B0FA-88E7267680FB}">
      <dsp:nvSpPr>
        <dsp:cNvPr id="0" name=""/>
        <dsp:cNvSpPr/>
      </dsp:nvSpPr>
      <dsp:spPr>
        <a:xfrm>
          <a:off x="840" y="0"/>
          <a:ext cx="4055537" cy="6440556"/>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b="1" kern="1200" dirty="0"/>
            <a:t>Carbon priorities</a:t>
          </a:r>
          <a:endParaRPr lang="en-US" sz="6500" kern="1200" dirty="0"/>
        </a:p>
      </dsp:txBody>
      <dsp:txXfrm>
        <a:off x="198815" y="197975"/>
        <a:ext cx="3659587" cy="60446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DD525-BE27-44A7-B1E6-B28F4601FADC}">
      <dsp:nvSpPr>
        <dsp:cNvPr id="0" name=""/>
        <dsp:cNvSpPr/>
      </dsp:nvSpPr>
      <dsp:spPr>
        <a:xfrm>
          <a:off x="0" y="144017"/>
          <a:ext cx="10515599" cy="7300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82A4D0-3F92-4F3F-9867-D1D46A5B224A}">
      <dsp:nvSpPr>
        <dsp:cNvPr id="0" name=""/>
        <dsp:cNvSpPr/>
      </dsp:nvSpPr>
      <dsp:spPr>
        <a:xfrm>
          <a:off x="220833" y="165969"/>
          <a:ext cx="401514" cy="40151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A307D6-E225-4066-86EA-BA8E897B3B82}">
      <dsp:nvSpPr>
        <dsp:cNvPr id="0" name=""/>
        <dsp:cNvSpPr/>
      </dsp:nvSpPr>
      <dsp:spPr>
        <a:xfrm>
          <a:off x="843181" y="1713"/>
          <a:ext cx="9672417" cy="7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261" tIns="77261" rIns="77261" bIns="77261" numCol="1" spcCol="1270" anchor="ctr" anchorCtr="0">
          <a:noAutofit/>
        </a:bodyPr>
        <a:lstStyle/>
        <a:p>
          <a:pPr marL="0" lvl="0" indent="0" algn="just"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There have been major changes in the forestry sector:</a:t>
          </a:r>
          <a:endParaRPr lang="en-US" sz="1800" kern="1200" dirty="0">
            <a:latin typeface="Arial" panose="020B0604020202020204" pitchFamily="34" charset="0"/>
            <a:cs typeface="Arial" panose="020B0604020202020204" pitchFamily="34" charset="0"/>
          </a:endParaRPr>
        </a:p>
      </dsp:txBody>
      <dsp:txXfrm>
        <a:off x="843181" y="1713"/>
        <a:ext cx="9672417" cy="730027"/>
      </dsp:txXfrm>
    </dsp:sp>
    <dsp:sp modelId="{A3DD7AA1-F61C-4313-86C8-206A4E6EA0E6}">
      <dsp:nvSpPr>
        <dsp:cNvPr id="0" name=""/>
        <dsp:cNvSpPr/>
      </dsp:nvSpPr>
      <dsp:spPr>
        <a:xfrm>
          <a:off x="0" y="914247"/>
          <a:ext cx="10515599" cy="7300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7D6EEC-6FF9-425D-BDFA-986A2B1D70B3}">
      <dsp:nvSpPr>
        <dsp:cNvPr id="0" name=""/>
        <dsp:cNvSpPr/>
      </dsp:nvSpPr>
      <dsp:spPr>
        <a:xfrm>
          <a:off x="220833" y="1078503"/>
          <a:ext cx="401514" cy="40151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406F2E-D1BA-407A-8531-986CCABEE132}">
      <dsp:nvSpPr>
        <dsp:cNvPr id="0" name=""/>
        <dsp:cNvSpPr/>
      </dsp:nvSpPr>
      <dsp:spPr>
        <a:xfrm>
          <a:off x="843181" y="914247"/>
          <a:ext cx="9672417" cy="7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261" tIns="77261" rIns="77261" bIns="77261" numCol="1" spcCol="1270" anchor="ctr" anchorCtr="0">
          <a:noAutofit/>
        </a:bodyPr>
        <a:lstStyle/>
        <a:p>
          <a:pPr marL="0" lvl="0" indent="0" algn="just"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Commercial logging for export has passed its peak: Revenues are not increasing, and some concessions are inactive.</a:t>
          </a:r>
        </a:p>
      </dsp:txBody>
      <dsp:txXfrm>
        <a:off x="843181" y="914247"/>
        <a:ext cx="9672417" cy="730027"/>
      </dsp:txXfrm>
    </dsp:sp>
    <dsp:sp modelId="{70E69DD2-8130-483A-B5BD-DEBEB16B55FA}">
      <dsp:nvSpPr>
        <dsp:cNvPr id="0" name=""/>
        <dsp:cNvSpPr/>
      </dsp:nvSpPr>
      <dsp:spPr>
        <a:xfrm>
          <a:off x="0" y="1826781"/>
          <a:ext cx="10515599" cy="7300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F842A0-7317-4A57-929C-C3FF6FDC18C2}">
      <dsp:nvSpPr>
        <dsp:cNvPr id="0" name=""/>
        <dsp:cNvSpPr/>
      </dsp:nvSpPr>
      <dsp:spPr>
        <a:xfrm>
          <a:off x="220833" y="1991037"/>
          <a:ext cx="401514" cy="40151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1374C6-DE0D-479C-AD4D-E2CB2B5721F7}">
      <dsp:nvSpPr>
        <dsp:cNvPr id="0" name=""/>
        <dsp:cNvSpPr/>
      </dsp:nvSpPr>
      <dsp:spPr>
        <a:xfrm>
          <a:off x="843181" y="1826781"/>
          <a:ext cx="9672417" cy="7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261" tIns="77261" rIns="77261" bIns="77261" numCol="1" spcCol="1270" anchor="ctr" anchorCtr="0">
          <a:noAutofit/>
        </a:bodyPr>
        <a:lstStyle/>
        <a:p>
          <a:pPr marL="0" lvl="0" indent="0" algn="just"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New opportunities in carbon, biodiversity and community enterprises exist but are not yet providing significant economic benefits.</a:t>
          </a:r>
        </a:p>
      </dsp:txBody>
      <dsp:txXfrm>
        <a:off x="843181" y="1826781"/>
        <a:ext cx="9672417" cy="730027"/>
      </dsp:txXfrm>
    </dsp:sp>
    <dsp:sp modelId="{87B544CC-20C8-4309-AE6C-596278D293C1}">
      <dsp:nvSpPr>
        <dsp:cNvPr id="0" name=""/>
        <dsp:cNvSpPr/>
      </dsp:nvSpPr>
      <dsp:spPr>
        <a:xfrm>
          <a:off x="0" y="2739314"/>
          <a:ext cx="10515599" cy="7300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4DA8D1-DBA3-4C9A-A4EA-750D3DC68A50}">
      <dsp:nvSpPr>
        <dsp:cNvPr id="0" name=""/>
        <dsp:cNvSpPr/>
      </dsp:nvSpPr>
      <dsp:spPr>
        <a:xfrm>
          <a:off x="220833" y="2903570"/>
          <a:ext cx="401514" cy="401514"/>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E15FB8-8BE4-4CDC-B650-F5462A57DC31}">
      <dsp:nvSpPr>
        <dsp:cNvPr id="0" name=""/>
        <dsp:cNvSpPr/>
      </dsp:nvSpPr>
      <dsp:spPr>
        <a:xfrm>
          <a:off x="843181" y="2739314"/>
          <a:ext cx="9672417" cy="7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261" tIns="77261" rIns="77261" bIns="77261" numCol="1" spcCol="1270" anchor="ctr" anchorCtr="0">
          <a:noAutofit/>
        </a:bodyPr>
        <a:lstStyle/>
        <a:p>
          <a:pPr marL="0" lvl="0" indent="0" algn="just"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Most forestry activity now takes place on community land.</a:t>
          </a:r>
        </a:p>
      </dsp:txBody>
      <dsp:txXfrm>
        <a:off x="843181" y="2739314"/>
        <a:ext cx="9672417" cy="730027"/>
      </dsp:txXfrm>
    </dsp:sp>
    <dsp:sp modelId="{D0AA278B-42AE-4B14-AB8F-52F39C86F56D}">
      <dsp:nvSpPr>
        <dsp:cNvPr id="0" name=""/>
        <dsp:cNvSpPr/>
      </dsp:nvSpPr>
      <dsp:spPr>
        <a:xfrm>
          <a:off x="0" y="3651848"/>
          <a:ext cx="10515599" cy="7300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0EDAE8-4BE5-4FC8-9753-0F054EBD86AD}">
      <dsp:nvSpPr>
        <dsp:cNvPr id="0" name=""/>
        <dsp:cNvSpPr/>
      </dsp:nvSpPr>
      <dsp:spPr>
        <a:xfrm>
          <a:off x="220833" y="3816104"/>
          <a:ext cx="401514" cy="401514"/>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0EEAB5-38FE-4122-8AB7-775C504D3FA3}">
      <dsp:nvSpPr>
        <dsp:cNvPr id="0" name=""/>
        <dsp:cNvSpPr/>
      </dsp:nvSpPr>
      <dsp:spPr>
        <a:xfrm>
          <a:off x="843181" y="3651848"/>
          <a:ext cx="9672417" cy="7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261" tIns="77261" rIns="77261" bIns="77261" numCol="1" spcCol="1270" anchor="ctr" anchorCtr="0">
          <a:noAutofit/>
        </a:bodyPr>
        <a:lstStyle/>
        <a:p>
          <a:pPr marL="0" lvl="0" indent="0" algn="just"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Deforestation is continuing and a new model for Protected Areas is required to achieve the 30% target.</a:t>
          </a:r>
        </a:p>
      </dsp:txBody>
      <dsp:txXfrm>
        <a:off x="843181" y="3651848"/>
        <a:ext cx="9672417" cy="730027"/>
      </dsp:txXfrm>
    </dsp:sp>
    <dsp:sp modelId="{4F87C00F-73E3-4704-93A3-06FEAE9C4AB6}">
      <dsp:nvSpPr>
        <dsp:cNvPr id="0" name=""/>
        <dsp:cNvSpPr/>
      </dsp:nvSpPr>
      <dsp:spPr>
        <a:xfrm>
          <a:off x="0" y="4564382"/>
          <a:ext cx="10515599" cy="7300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4DA582-21EB-4644-8514-17A780E7EC91}">
      <dsp:nvSpPr>
        <dsp:cNvPr id="0" name=""/>
        <dsp:cNvSpPr/>
      </dsp:nvSpPr>
      <dsp:spPr>
        <a:xfrm>
          <a:off x="220833" y="4728638"/>
          <a:ext cx="401514" cy="401514"/>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0ECE38-B818-4229-9458-328EEB4ED614}">
      <dsp:nvSpPr>
        <dsp:cNvPr id="0" name=""/>
        <dsp:cNvSpPr/>
      </dsp:nvSpPr>
      <dsp:spPr>
        <a:xfrm>
          <a:off x="843181" y="4564382"/>
          <a:ext cx="9672417" cy="7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261" tIns="77261" rIns="77261" bIns="77261" numCol="1" spcCol="1270" anchor="ctr" anchorCtr="0">
          <a:noAutofit/>
        </a:bodyPr>
        <a:lstStyle/>
        <a:p>
          <a:pPr marL="0" lvl="0" indent="0" algn="just"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The Markets for timber are now in China/Asia, not only in Europe – TLAS (VPA), BMRC, etc. ensures credibility and provides assurances to markets of Liberia timber and timber products.</a:t>
          </a:r>
        </a:p>
      </dsp:txBody>
      <dsp:txXfrm>
        <a:off x="843181" y="4564382"/>
        <a:ext cx="9672417" cy="73002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F5A5C-52AC-4F05-AA8F-8830FA6DADE0}">
      <dsp:nvSpPr>
        <dsp:cNvPr id="0" name=""/>
        <dsp:cNvSpPr/>
      </dsp:nvSpPr>
      <dsp:spPr>
        <a:xfrm rot="5400000">
          <a:off x="4634961" y="-565503"/>
          <a:ext cx="6414397" cy="7571562"/>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None/>
          </a:pPr>
          <a:r>
            <a:rPr lang="en-GB" sz="2000" b="1" kern="1200" dirty="0">
              <a:latin typeface="Arial" panose="020B0604020202020204" pitchFamily="34" charset="0"/>
              <a:cs typeface="Arial" panose="020B0604020202020204" pitchFamily="34" charset="0"/>
            </a:rPr>
            <a:t>Key ARREST targets by 2029:</a:t>
          </a:r>
          <a:endParaRPr lang="en-US" sz="2000" b="1" kern="1200" dirty="0">
            <a:latin typeface="Arial" panose="020B0604020202020204" pitchFamily="34" charset="0"/>
            <a:cs typeface="Arial" panose="020B0604020202020204" pitchFamily="34" charset="0"/>
          </a:endParaRPr>
        </a:p>
        <a:p>
          <a:pPr marL="228600" lvl="1" indent="-228600" algn="just" defTabSz="889000">
            <a:lnSpc>
              <a:spcPct val="90000"/>
            </a:lnSpc>
            <a:spcBef>
              <a:spcPct val="0"/>
            </a:spcBef>
            <a:spcAft>
              <a:spcPct val="15000"/>
            </a:spcAft>
            <a:buNone/>
          </a:pPr>
          <a:endParaRPr lang="en-US" sz="2000" b="1" kern="1200" dirty="0">
            <a:latin typeface="Arial" panose="020B0604020202020204" pitchFamily="34" charset="0"/>
            <a:cs typeface="Arial" panose="020B0604020202020204" pitchFamily="34" charset="0"/>
          </a:endParaRPr>
        </a:p>
        <a:p>
          <a:pPr marL="228600" lvl="1" indent="-228600" algn="just" defTabSz="889000">
            <a:lnSpc>
              <a:spcPct val="90000"/>
            </a:lnSpc>
            <a:spcBef>
              <a:spcPct val="0"/>
            </a:spcBef>
            <a:spcAft>
              <a:spcPct val="15000"/>
            </a:spcAft>
            <a:buFont typeface="Wingdings" panose="05000000000000000000" pitchFamily="2" charset="2"/>
            <a:buChar char="ü"/>
          </a:pPr>
          <a:r>
            <a:rPr lang="en-GB" sz="2000" kern="1200" dirty="0">
              <a:latin typeface="Arial" panose="020B0604020202020204" pitchFamily="34" charset="0"/>
              <a:cs typeface="Arial" panose="020B0604020202020204" pitchFamily="34" charset="0"/>
            </a:rPr>
            <a:t> Reduce the national deforestation rate by 50%</a:t>
          </a:r>
        </a:p>
        <a:p>
          <a:pPr marL="228600" lvl="1" indent="-228600" algn="just" defTabSz="889000">
            <a:lnSpc>
              <a:spcPct val="90000"/>
            </a:lnSpc>
            <a:spcBef>
              <a:spcPct val="0"/>
            </a:spcBef>
            <a:spcAft>
              <a:spcPct val="15000"/>
            </a:spcAft>
            <a:buFont typeface="Wingdings" panose="05000000000000000000" pitchFamily="2" charset="2"/>
            <a:buChar char="ü"/>
          </a:pPr>
          <a:endParaRPr lang="en-GB" sz="2000" kern="1200" dirty="0">
            <a:latin typeface="Arial" panose="020B0604020202020204" pitchFamily="34" charset="0"/>
            <a:cs typeface="Arial" panose="020B0604020202020204" pitchFamily="34" charset="0"/>
          </a:endParaRPr>
        </a:p>
        <a:p>
          <a:pPr marL="228600" lvl="1" indent="-228600" algn="just" defTabSz="889000">
            <a:lnSpc>
              <a:spcPct val="90000"/>
            </a:lnSpc>
            <a:spcBef>
              <a:spcPct val="0"/>
            </a:spcBef>
            <a:spcAft>
              <a:spcPct val="15000"/>
            </a:spcAft>
            <a:buFont typeface="Wingdings" panose="05000000000000000000" pitchFamily="2" charset="2"/>
            <a:buChar char="ü"/>
          </a:pPr>
          <a:r>
            <a:rPr lang="en-GB" sz="2000" kern="1200" dirty="0">
              <a:latin typeface="Arial" panose="020B0604020202020204" pitchFamily="34" charset="0"/>
              <a:cs typeface="Arial" panose="020B0604020202020204" pitchFamily="34" charset="0"/>
            </a:rPr>
            <a:t> Restore at least 10,000 ha of degraded forestlands  including coastal wetlands and mangrove ecosystems.</a:t>
          </a:r>
        </a:p>
        <a:p>
          <a:pPr marL="228600" lvl="1" indent="-228600" algn="just" defTabSz="889000">
            <a:lnSpc>
              <a:spcPct val="90000"/>
            </a:lnSpc>
            <a:spcBef>
              <a:spcPct val="0"/>
            </a:spcBef>
            <a:spcAft>
              <a:spcPct val="15000"/>
            </a:spcAft>
            <a:buFont typeface="Wingdings" panose="05000000000000000000" pitchFamily="2" charset="2"/>
            <a:buChar char="ü"/>
          </a:pPr>
          <a:endParaRPr lang="en-GB" sz="2000" kern="1200" dirty="0">
            <a:latin typeface="Arial" panose="020B0604020202020204" pitchFamily="34" charset="0"/>
            <a:cs typeface="Arial" panose="020B0604020202020204" pitchFamily="34" charset="0"/>
          </a:endParaRPr>
        </a:p>
        <a:p>
          <a:pPr marL="228600" lvl="1" indent="-228600" algn="just" defTabSz="889000">
            <a:lnSpc>
              <a:spcPct val="90000"/>
            </a:lnSpc>
            <a:spcBef>
              <a:spcPct val="0"/>
            </a:spcBef>
            <a:spcAft>
              <a:spcPct val="15000"/>
            </a:spcAft>
            <a:buFont typeface="Wingdings" panose="05000000000000000000" pitchFamily="2" charset="2"/>
            <a:buChar char="ü"/>
          </a:pPr>
          <a:r>
            <a:rPr lang="en-GB" sz="2000" kern="1200" dirty="0">
              <a:latin typeface="Arial" panose="020B0604020202020204" pitchFamily="34" charset="0"/>
              <a:cs typeface="Arial" panose="020B0604020202020204" pitchFamily="34" charset="0"/>
            </a:rPr>
            <a:t> Catalogue 100% of water catchments in forest areas.</a:t>
          </a:r>
        </a:p>
        <a:p>
          <a:pPr marL="228600" lvl="1" indent="-228600" algn="just" defTabSz="889000">
            <a:lnSpc>
              <a:spcPct val="90000"/>
            </a:lnSpc>
            <a:spcBef>
              <a:spcPct val="0"/>
            </a:spcBef>
            <a:spcAft>
              <a:spcPct val="15000"/>
            </a:spcAft>
            <a:buFont typeface="Wingdings" panose="05000000000000000000" pitchFamily="2" charset="2"/>
            <a:buChar char="ü"/>
          </a:pPr>
          <a:endParaRPr lang="en-GB" sz="2000" kern="1200" dirty="0">
            <a:latin typeface="Arial" panose="020B0604020202020204" pitchFamily="34" charset="0"/>
            <a:cs typeface="Arial" panose="020B0604020202020204" pitchFamily="34" charset="0"/>
          </a:endParaRPr>
        </a:p>
        <a:p>
          <a:pPr marL="228600" lvl="1" indent="-228600" algn="just" defTabSz="889000">
            <a:lnSpc>
              <a:spcPct val="90000"/>
            </a:lnSpc>
            <a:spcBef>
              <a:spcPct val="0"/>
            </a:spcBef>
            <a:spcAft>
              <a:spcPct val="15000"/>
            </a:spcAft>
            <a:buFont typeface="Wingdings" panose="05000000000000000000" pitchFamily="2" charset="2"/>
            <a:buChar char="ü"/>
          </a:pPr>
          <a:r>
            <a:rPr lang="en-GB" sz="2000" kern="1200" dirty="0">
              <a:latin typeface="Arial" panose="020B0604020202020204" pitchFamily="34" charset="0"/>
              <a:cs typeface="Arial" panose="020B0604020202020204" pitchFamily="34" charset="0"/>
            </a:rPr>
            <a:t>﻿ Increase urban canopy cover in 5 cities (Paynesville, Monrovia, Buchanan, Gbarnga and Gompa) to 50%.</a:t>
          </a:r>
        </a:p>
        <a:p>
          <a:pPr marL="228600" lvl="1" indent="-228600" algn="just" defTabSz="889000">
            <a:lnSpc>
              <a:spcPct val="90000"/>
            </a:lnSpc>
            <a:spcBef>
              <a:spcPct val="0"/>
            </a:spcBef>
            <a:spcAft>
              <a:spcPct val="15000"/>
            </a:spcAft>
            <a:buFont typeface="Wingdings" panose="05000000000000000000" pitchFamily="2" charset="2"/>
            <a:buChar char="ü"/>
          </a:pPr>
          <a:endParaRPr lang="en-GB" sz="2000" kern="1200" dirty="0">
            <a:latin typeface="Arial" panose="020B0604020202020204" pitchFamily="34" charset="0"/>
            <a:cs typeface="Arial" panose="020B0604020202020204" pitchFamily="34" charset="0"/>
          </a:endParaRPr>
        </a:p>
        <a:p>
          <a:pPr marL="228600" lvl="1" indent="-228600" algn="just" defTabSz="889000">
            <a:lnSpc>
              <a:spcPct val="90000"/>
            </a:lnSpc>
            <a:spcBef>
              <a:spcPct val="0"/>
            </a:spcBef>
            <a:spcAft>
              <a:spcPct val="15000"/>
            </a:spcAft>
            <a:buFont typeface="Wingdings" panose="05000000000000000000" pitchFamily="2" charset="2"/>
            <a:buChar char="ü"/>
          </a:pPr>
          <a:r>
            <a:rPr lang="en-GB" sz="2000" kern="1200" dirty="0">
              <a:latin typeface="Arial" panose="020B0604020202020204" pitchFamily="34" charset="0"/>
              <a:cs typeface="Arial" panose="020B0604020202020204" pitchFamily="34" charset="0"/>
            </a:rPr>
            <a:t>﻿ Strengthen and enforce forest regulations.</a:t>
          </a:r>
        </a:p>
        <a:p>
          <a:pPr marL="228600" lvl="1" indent="-228600" algn="just" defTabSz="889000">
            <a:lnSpc>
              <a:spcPct val="90000"/>
            </a:lnSpc>
            <a:spcBef>
              <a:spcPct val="0"/>
            </a:spcBef>
            <a:spcAft>
              <a:spcPct val="15000"/>
            </a:spcAft>
            <a:buFont typeface="Wingdings" panose="05000000000000000000" pitchFamily="2" charset="2"/>
            <a:buChar char="ü"/>
          </a:pPr>
          <a:endParaRPr lang="en-GB" sz="2000" kern="1200" dirty="0">
            <a:latin typeface="Arial" panose="020B0604020202020204" pitchFamily="34" charset="0"/>
            <a:cs typeface="Arial" panose="020B0604020202020204" pitchFamily="34" charset="0"/>
          </a:endParaRPr>
        </a:p>
        <a:p>
          <a:pPr marL="228600" lvl="1" indent="-228600" algn="just" defTabSz="889000">
            <a:lnSpc>
              <a:spcPct val="90000"/>
            </a:lnSpc>
            <a:spcBef>
              <a:spcPct val="0"/>
            </a:spcBef>
            <a:spcAft>
              <a:spcPct val="15000"/>
            </a:spcAft>
            <a:buFont typeface="Wingdings" panose="05000000000000000000" pitchFamily="2" charset="2"/>
            <a:buChar char="ü"/>
          </a:pPr>
          <a:r>
            <a:rPr lang="en-GB" sz="2000" kern="1200" dirty="0">
              <a:latin typeface="Arial" panose="020B0604020202020204" pitchFamily="34" charset="0"/>
              <a:cs typeface="Arial" panose="020B0604020202020204" pitchFamily="34" charset="0"/>
            </a:rPr>
            <a:t>﻿ Plant 2,000,000 trees along major roads in six counties.</a:t>
          </a:r>
        </a:p>
        <a:p>
          <a:pPr marL="228600" lvl="1" indent="-228600" algn="just" defTabSz="889000">
            <a:lnSpc>
              <a:spcPct val="90000"/>
            </a:lnSpc>
            <a:spcBef>
              <a:spcPct val="0"/>
            </a:spcBef>
            <a:spcAft>
              <a:spcPct val="15000"/>
            </a:spcAft>
            <a:buFont typeface="Wingdings" panose="05000000000000000000" pitchFamily="2" charset="2"/>
            <a:buChar char="ü"/>
          </a:pPr>
          <a:endParaRPr lang="en-GB" sz="2000" kern="1200" dirty="0">
            <a:latin typeface="Arial" panose="020B0604020202020204" pitchFamily="34" charset="0"/>
            <a:cs typeface="Arial" panose="020B0604020202020204" pitchFamily="34" charset="0"/>
          </a:endParaRPr>
        </a:p>
        <a:p>
          <a:pPr marL="228600" lvl="1" indent="-228600" algn="just" defTabSz="889000">
            <a:lnSpc>
              <a:spcPct val="90000"/>
            </a:lnSpc>
            <a:spcBef>
              <a:spcPct val="0"/>
            </a:spcBef>
            <a:spcAft>
              <a:spcPct val="15000"/>
            </a:spcAft>
            <a:buFont typeface="Wingdings" panose="05000000000000000000" pitchFamily="2" charset="2"/>
            <a:buChar char="ü"/>
          </a:pPr>
          <a:r>
            <a:rPr lang="en-GB" sz="2000" kern="1200" dirty="0">
              <a:latin typeface="Arial" panose="020B0604020202020204" pitchFamily="34" charset="0"/>
              <a:cs typeface="Arial" panose="020B0604020202020204" pitchFamily="34" charset="0"/>
            </a:rPr>
            <a:t>﻿ Increase the sustainable production of value-added wood  products by 20%.</a:t>
          </a:r>
        </a:p>
      </dsp:txBody>
      <dsp:txXfrm rot="-5400000">
        <a:off x="4056379" y="326205"/>
        <a:ext cx="7258437" cy="5788147"/>
      </dsp:txXfrm>
    </dsp:sp>
    <dsp:sp modelId="{63776EAB-0E11-44F1-B0FA-88E7267680FB}">
      <dsp:nvSpPr>
        <dsp:cNvPr id="0" name=""/>
        <dsp:cNvSpPr/>
      </dsp:nvSpPr>
      <dsp:spPr>
        <a:xfrm>
          <a:off x="840" y="3144"/>
          <a:ext cx="4055537" cy="643426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b="1" kern="1200" dirty="0"/>
            <a:t>ARREST Agenda</a:t>
          </a:r>
          <a:endParaRPr lang="en-US" sz="6500" kern="1200" dirty="0"/>
        </a:p>
      </dsp:txBody>
      <dsp:txXfrm>
        <a:off x="198815" y="201119"/>
        <a:ext cx="3659587" cy="603831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F5A5C-52AC-4F05-AA8F-8830FA6DADE0}">
      <dsp:nvSpPr>
        <dsp:cNvPr id="0" name=""/>
        <dsp:cNvSpPr/>
      </dsp:nvSpPr>
      <dsp:spPr>
        <a:xfrm rot="5400000">
          <a:off x="4634961" y="-565503"/>
          <a:ext cx="6414397" cy="7571562"/>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Font typeface="Wingdings" panose="05000000000000000000" pitchFamily="2" charset="2"/>
            <a:buChar char="Ø"/>
          </a:pPr>
          <a:r>
            <a:rPr lang="en-US" sz="2000" kern="1200" dirty="0">
              <a:latin typeface="Arial" panose="020B0604020202020204" pitchFamily="34" charset="0"/>
              <a:cs typeface="Arial" panose="020B0604020202020204" pitchFamily="34" charset="0"/>
            </a:rPr>
            <a:t>The Forestry Development Authority (FDA) in Liberia is undergoing several contemporary developments focused on strengthening institutional capacity, promoting sustainable forest management, and enhancing community involvement in forestry. </a:t>
          </a:r>
        </a:p>
        <a:p>
          <a:pPr marL="228600" lvl="1" indent="-228600" algn="just" defTabSz="889000">
            <a:lnSpc>
              <a:spcPct val="90000"/>
            </a:lnSpc>
            <a:spcBef>
              <a:spcPct val="0"/>
            </a:spcBef>
            <a:spcAft>
              <a:spcPct val="15000"/>
            </a:spcAft>
            <a:buFont typeface="Wingdings" panose="05000000000000000000" pitchFamily="2" charset="2"/>
            <a:buChar char="Ø"/>
          </a:pPr>
          <a:endParaRPr lang="en-US" sz="2000" kern="1200" dirty="0">
            <a:latin typeface="Arial" panose="020B0604020202020204" pitchFamily="34" charset="0"/>
            <a:cs typeface="Arial" panose="020B0604020202020204" pitchFamily="34" charset="0"/>
          </a:endParaRPr>
        </a:p>
        <a:p>
          <a:pPr marL="228600" lvl="1" indent="-228600" algn="just" defTabSz="889000">
            <a:lnSpc>
              <a:spcPct val="90000"/>
            </a:lnSpc>
            <a:spcBef>
              <a:spcPct val="0"/>
            </a:spcBef>
            <a:spcAft>
              <a:spcPct val="15000"/>
            </a:spcAft>
            <a:buFont typeface="Wingdings" panose="05000000000000000000" pitchFamily="2" charset="2"/>
            <a:buChar char="Ø"/>
          </a:pPr>
          <a:r>
            <a:rPr lang="en-US" sz="2000" kern="1200" dirty="0">
              <a:latin typeface="Arial" panose="020B0604020202020204" pitchFamily="34" charset="0"/>
              <a:cs typeface="Arial" panose="020B0604020202020204" pitchFamily="34" charset="0"/>
            </a:rPr>
            <a:t>It has set out a vision for the sector and for its own development in:</a:t>
          </a:r>
        </a:p>
        <a:p>
          <a:pPr marL="457200" lvl="2" indent="-228600" algn="just" defTabSz="889000">
            <a:lnSpc>
              <a:spcPct val="90000"/>
            </a:lnSpc>
            <a:spcBef>
              <a:spcPct val="0"/>
            </a:spcBef>
            <a:spcAft>
              <a:spcPct val="15000"/>
            </a:spcAft>
            <a:buFont typeface="Wingdings" panose="05000000000000000000" pitchFamily="2" charset="2"/>
            <a:buChar char="q"/>
          </a:pPr>
          <a:r>
            <a:rPr lang="en-IN" sz="2000" kern="1200" dirty="0">
              <a:latin typeface="Arial" panose="020B0604020202020204" pitchFamily="34" charset="0"/>
              <a:cs typeface="Arial" panose="020B0604020202020204" pitchFamily="34" charset="0"/>
            </a:rPr>
            <a:t> A Road Map for Liberia Forest Sector Rejuvenation.</a:t>
          </a:r>
          <a:endParaRPr lang="en-US" sz="2000" kern="1200" dirty="0">
            <a:latin typeface="Arial" panose="020B0604020202020204" pitchFamily="34" charset="0"/>
            <a:cs typeface="Arial" panose="020B0604020202020204" pitchFamily="34" charset="0"/>
          </a:endParaRPr>
        </a:p>
        <a:p>
          <a:pPr marL="457200" lvl="2" indent="-228600" algn="just" defTabSz="889000">
            <a:lnSpc>
              <a:spcPct val="90000"/>
            </a:lnSpc>
            <a:spcBef>
              <a:spcPct val="0"/>
            </a:spcBef>
            <a:spcAft>
              <a:spcPct val="15000"/>
            </a:spcAft>
            <a:buFont typeface="Wingdings" panose="05000000000000000000" pitchFamily="2" charset="2"/>
            <a:buChar char="q"/>
          </a:pPr>
          <a:r>
            <a:rPr lang="en-US" sz="2000" kern="1200" dirty="0">
              <a:latin typeface="Arial" panose="020B0604020202020204" pitchFamily="34" charset="0"/>
              <a:cs typeface="Arial" panose="020B0604020202020204" pitchFamily="34" charset="0"/>
            </a:rPr>
            <a:t> A plan for internal re-organization to improve efficiency and effectiveness.</a:t>
          </a:r>
        </a:p>
        <a:p>
          <a:pPr marL="228600" lvl="1" indent="-228600" algn="just" defTabSz="889000">
            <a:lnSpc>
              <a:spcPct val="90000"/>
            </a:lnSpc>
            <a:spcBef>
              <a:spcPct val="0"/>
            </a:spcBef>
            <a:spcAft>
              <a:spcPct val="15000"/>
            </a:spcAft>
            <a:buChar char="•"/>
          </a:pPr>
          <a:endParaRPr lang="en-US" sz="2000" kern="1200" dirty="0">
            <a:latin typeface="Arial" panose="020B0604020202020204" pitchFamily="34" charset="0"/>
            <a:cs typeface="Arial" panose="020B0604020202020204" pitchFamily="34" charset="0"/>
          </a:endParaRPr>
        </a:p>
        <a:p>
          <a:pPr marL="228600" lvl="1" indent="-228600" algn="just" defTabSz="889000">
            <a:lnSpc>
              <a:spcPct val="90000"/>
            </a:lnSpc>
            <a:spcBef>
              <a:spcPct val="0"/>
            </a:spcBef>
            <a:spcAft>
              <a:spcPct val="15000"/>
            </a:spcAft>
            <a:buChar char="•"/>
          </a:pPr>
          <a:r>
            <a:rPr lang="en-US" sz="2000" u="sng" kern="1200" dirty="0">
              <a:latin typeface="Arial" panose="020B0604020202020204" pitchFamily="34" charset="0"/>
              <a:cs typeface="Arial" panose="020B0604020202020204" pitchFamily="34" charset="0"/>
            </a:rPr>
            <a:t>Key areas of development include</a:t>
          </a:r>
          <a:r>
            <a:rPr lang="en-US" sz="2000" kern="1200" dirty="0">
              <a:latin typeface="Arial" panose="020B0604020202020204" pitchFamily="34" charset="0"/>
              <a:cs typeface="Arial" panose="020B0604020202020204" pitchFamily="34" charset="0"/>
            </a:rPr>
            <a:t>:</a:t>
          </a:r>
        </a:p>
        <a:p>
          <a:pPr marL="457200" lvl="2" indent="-228600" algn="just" defTabSz="889000">
            <a:lnSpc>
              <a:spcPct val="90000"/>
            </a:lnSpc>
            <a:spcBef>
              <a:spcPct val="0"/>
            </a:spcBef>
            <a:spcAft>
              <a:spcPct val="15000"/>
            </a:spcAft>
            <a:buChar char="•"/>
          </a:pPr>
          <a:r>
            <a:rPr lang="en-US" sz="2000" b="0" kern="1200" dirty="0">
              <a:latin typeface="Arial" panose="020B0604020202020204" pitchFamily="34" charset="0"/>
              <a:cs typeface="Arial" panose="020B0604020202020204" pitchFamily="34" charset="0"/>
            </a:rPr>
            <a:t>Institutional Strengthening</a:t>
          </a:r>
        </a:p>
        <a:p>
          <a:pPr marL="457200" lvl="2" indent="-228600" algn="just" defTabSz="889000">
            <a:lnSpc>
              <a:spcPct val="90000"/>
            </a:lnSpc>
            <a:spcBef>
              <a:spcPct val="0"/>
            </a:spcBef>
            <a:spcAft>
              <a:spcPct val="15000"/>
            </a:spcAft>
            <a:buChar char="•"/>
          </a:pPr>
          <a:r>
            <a:rPr lang="en-US" sz="2000" b="0" kern="1200" dirty="0">
              <a:latin typeface="Arial" panose="020B0604020202020204" pitchFamily="34" charset="0"/>
              <a:cs typeface="Arial" panose="020B0604020202020204" pitchFamily="34" charset="0"/>
            </a:rPr>
            <a:t>Community Forestry</a:t>
          </a:r>
        </a:p>
        <a:p>
          <a:pPr marL="457200" lvl="2" indent="-228600" algn="just" defTabSz="889000">
            <a:lnSpc>
              <a:spcPct val="90000"/>
            </a:lnSpc>
            <a:spcBef>
              <a:spcPct val="0"/>
            </a:spcBef>
            <a:spcAft>
              <a:spcPct val="15000"/>
            </a:spcAft>
            <a:buChar char="•"/>
          </a:pPr>
          <a:r>
            <a:rPr lang="en-US" sz="2000" b="0" kern="1200" dirty="0">
              <a:latin typeface="Arial" panose="020B0604020202020204" pitchFamily="34" charset="0"/>
              <a:cs typeface="Arial" panose="020B0604020202020204" pitchFamily="34" charset="0"/>
            </a:rPr>
            <a:t>Protected Areas Management</a:t>
          </a:r>
        </a:p>
        <a:p>
          <a:pPr marL="457200" lvl="2" indent="-228600" algn="just" defTabSz="889000">
            <a:lnSpc>
              <a:spcPct val="90000"/>
            </a:lnSpc>
            <a:spcBef>
              <a:spcPct val="0"/>
            </a:spcBef>
            <a:spcAft>
              <a:spcPct val="15000"/>
            </a:spcAft>
            <a:buChar char="•"/>
          </a:pPr>
          <a:r>
            <a:rPr lang="en-US" sz="2000" b="0" kern="1200" dirty="0">
              <a:latin typeface="Arial" panose="020B0604020202020204" pitchFamily="34" charset="0"/>
              <a:cs typeface="Arial" panose="020B0604020202020204" pitchFamily="34" charset="0"/>
            </a:rPr>
            <a:t>REDD+ Implementation</a:t>
          </a:r>
        </a:p>
        <a:p>
          <a:pPr marL="457200" lvl="2" indent="-228600" algn="just" defTabSz="889000">
            <a:lnSpc>
              <a:spcPct val="90000"/>
            </a:lnSpc>
            <a:spcBef>
              <a:spcPct val="0"/>
            </a:spcBef>
            <a:spcAft>
              <a:spcPct val="15000"/>
            </a:spcAft>
            <a:buChar char="•"/>
          </a:pPr>
          <a:r>
            <a:rPr lang="en-US" sz="2000" b="0" kern="1200" dirty="0">
              <a:latin typeface="Arial" panose="020B0604020202020204" pitchFamily="34" charset="0"/>
              <a:cs typeface="Arial" panose="020B0604020202020204" pitchFamily="34" charset="0"/>
            </a:rPr>
            <a:t>Sustainable Forest Management</a:t>
          </a:r>
        </a:p>
        <a:p>
          <a:pPr marL="457200" lvl="2" indent="-228600" algn="just" defTabSz="889000">
            <a:lnSpc>
              <a:spcPct val="90000"/>
            </a:lnSpc>
            <a:spcBef>
              <a:spcPct val="0"/>
            </a:spcBef>
            <a:spcAft>
              <a:spcPct val="15000"/>
            </a:spcAft>
            <a:buChar char="•"/>
          </a:pPr>
          <a:r>
            <a:rPr lang="en-US" sz="2000" b="0" kern="1200" dirty="0">
              <a:latin typeface="Arial" panose="020B0604020202020204" pitchFamily="34" charset="0"/>
              <a:cs typeface="Arial" panose="020B0604020202020204" pitchFamily="34" charset="0"/>
            </a:rPr>
            <a:t>Monitoring and Evaluation</a:t>
          </a:r>
        </a:p>
        <a:p>
          <a:pPr marL="457200" lvl="2" indent="-228600" algn="just" defTabSz="889000">
            <a:lnSpc>
              <a:spcPct val="90000"/>
            </a:lnSpc>
            <a:spcBef>
              <a:spcPct val="0"/>
            </a:spcBef>
            <a:spcAft>
              <a:spcPct val="15000"/>
            </a:spcAft>
            <a:buChar char="•"/>
          </a:pPr>
          <a:r>
            <a:rPr lang="en-US" sz="2000" b="0" kern="1200" dirty="0">
              <a:latin typeface="Arial" panose="020B0604020202020204" pitchFamily="34" charset="0"/>
              <a:cs typeface="Arial" panose="020B0604020202020204" pitchFamily="34" charset="0"/>
            </a:rPr>
            <a:t>Transparency and Accountability</a:t>
          </a:r>
        </a:p>
      </dsp:txBody>
      <dsp:txXfrm rot="-5400000">
        <a:off x="4056379" y="326205"/>
        <a:ext cx="7258437" cy="5788147"/>
      </dsp:txXfrm>
    </dsp:sp>
    <dsp:sp modelId="{63776EAB-0E11-44F1-B0FA-88E7267680FB}">
      <dsp:nvSpPr>
        <dsp:cNvPr id="0" name=""/>
        <dsp:cNvSpPr/>
      </dsp:nvSpPr>
      <dsp:spPr>
        <a:xfrm>
          <a:off x="840" y="3144"/>
          <a:ext cx="4055537" cy="643426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b="1" kern="1200" dirty="0"/>
            <a:t>Implementing the ARREST Agenda in FDA</a:t>
          </a:r>
          <a:endParaRPr lang="en-US" sz="4400" kern="1200" dirty="0"/>
        </a:p>
      </dsp:txBody>
      <dsp:txXfrm>
        <a:off x="198815" y="201119"/>
        <a:ext cx="3659587" cy="603831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A0EBC-15E0-465C-9E2A-23889595FB85}">
      <dsp:nvSpPr>
        <dsp:cNvPr id="0" name=""/>
        <dsp:cNvSpPr/>
      </dsp:nvSpPr>
      <dsp:spPr>
        <a:xfrm>
          <a:off x="0" y="1909"/>
          <a:ext cx="7992888" cy="8137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AF1863-7385-4AC9-99E8-DAED74D979A9}">
      <dsp:nvSpPr>
        <dsp:cNvPr id="0" name=""/>
        <dsp:cNvSpPr/>
      </dsp:nvSpPr>
      <dsp:spPr>
        <a:xfrm>
          <a:off x="246161" y="185004"/>
          <a:ext cx="447565" cy="44756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BDBB8F-D9D3-4CD1-BD38-CDFFF9E1D6F7}">
      <dsp:nvSpPr>
        <dsp:cNvPr id="0" name=""/>
        <dsp:cNvSpPr/>
      </dsp:nvSpPr>
      <dsp:spPr>
        <a:xfrm>
          <a:off x="939888" y="1909"/>
          <a:ext cx="7052999" cy="813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123" tIns="86123" rIns="86123" bIns="86123" numCol="1" spcCol="1270" anchor="ctr" anchorCtr="0">
          <a:noAutofit/>
        </a:bodyPr>
        <a:lstStyle/>
        <a:p>
          <a:pPr marL="0" lvl="0" indent="0" algn="l" defTabSz="800100">
            <a:lnSpc>
              <a:spcPct val="100000"/>
            </a:lnSpc>
            <a:spcBef>
              <a:spcPct val="0"/>
            </a:spcBef>
            <a:spcAft>
              <a:spcPct val="35000"/>
            </a:spcAft>
            <a:buNone/>
          </a:pPr>
          <a:r>
            <a:rPr lang="en-GB" sz="1800" b="1" kern="1200" dirty="0">
              <a:latin typeface="Arial" panose="020B0604020202020204" pitchFamily="34" charset="0"/>
              <a:cs typeface="Arial" panose="020B0604020202020204" pitchFamily="34" charset="0"/>
            </a:rPr>
            <a:t>Recommendations from FDA’s Institutional Development work</a:t>
          </a:r>
          <a:r>
            <a:rPr lang="en-GB" sz="1800" kern="1200" dirty="0">
              <a:latin typeface="Arial" panose="020B0604020202020204" pitchFamily="34" charset="0"/>
              <a:cs typeface="Arial" panose="020B0604020202020204" pitchFamily="34" charset="0"/>
            </a:rPr>
            <a:t>:</a:t>
          </a:r>
          <a:endParaRPr lang="en-US" sz="1800" kern="1200" dirty="0">
            <a:latin typeface="Arial" panose="020B0604020202020204" pitchFamily="34" charset="0"/>
            <a:cs typeface="Arial" panose="020B0604020202020204" pitchFamily="34" charset="0"/>
          </a:endParaRPr>
        </a:p>
      </dsp:txBody>
      <dsp:txXfrm>
        <a:off x="939888" y="1909"/>
        <a:ext cx="7052999" cy="813756"/>
      </dsp:txXfrm>
    </dsp:sp>
    <dsp:sp modelId="{33AF0358-768D-4769-AEFF-21A370D98104}">
      <dsp:nvSpPr>
        <dsp:cNvPr id="0" name=""/>
        <dsp:cNvSpPr/>
      </dsp:nvSpPr>
      <dsp:spPr>
        <a:xfrm>
          <a:off x="0" y="1019104"/>
          <a:ext cx="7992888" cy="8137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EB3C08-366C-4879-9B09-F1F67C694BC2}">
      <dsp:nvSpPr>
        <dsp:cNvPr id="0" name=""/>
        <dsp:cNvSpPr/>
      </dsp:nvSpPr>
      <dsp:spPr>
        <a:xfrm>
          <a:off x="246161" y="1202200"/>
          <a:ext cx="447565" cy="44756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6A68CF-31DA-442B-BA11-33855198154F}">
      <dsp:nvSpPr>
        <dsp:cNvPr id="0" name=""/>
        <dsp:cNvSpPr/>
      </dsp:nvSpPr>
      <dsp:spPr>
        <a:xfrm>
          <a:off x="939888" y="1019104"/>
          <a:ext cx="7052999" cy="813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123" tIns="86123" rIns="86123" bIns="86123" numCol="1" spcCol="1270" anchor="ctr" anchorCtr="0">
          <a:noAutofit/>
        </a:bodyPr>
        <a:lstStyle/>
        <a:p>
          <a:pPr marL="0" lvl="0" indent="0" algn="just" defTabSz="800100">
            <a:lnSpc>
              <a:spcPct val="100000"/>
            </a:lnSpc>
            <a:spcBef>
              <a:spcPct val="0"/>
            </a:spcBef>
            <a:spcAft>
              <a:spcPct val="35000"/>
            </a:spcAft>
            <a:buNone/>
          </a:pPr>
          <a:r>
            <a:rPr lang="en-US" sz="1800" kern="1200" dirty="0">
              <a:latin typeface="Arial" panose="020B0604020202020204" pitchFamily="34" charset="0"/>
              <a:cs typeface="Arial" panose="020B0604020202020204" pitchFamily="34" charset="0"/>
            </a:rPr>
            <a:t>Develop a sustainable financing mechanism for FDA and the Legality Assurance System.</a:t>
          </a:r>
        </a:p>
      </dsp:txBody>
      <dsp:txXfrm>
        <a:off x="939888" y="1019104"/>
        <a:ext cx="7052999" cy="813756"/>
      </dsp:txXfrm>
    </dsp:sp>
    <dsp:sp modelId="{CE8D566E-D04A-44EA-BC8C-DEF5930FCC0B}">
      <dsp:nvSpPr>
        <dsp:cNvPr id="0" name=""/>
        <dsp:cNvSpPr/>
      </dsp:nvSpPr>
      <dsp:spPr>
        <a:xfrm>
          <a:off x="0" y="2036300"/>
          <a:ext cx="7992888" cy="8137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D3D384-91FC-4C55-924B-654FC111DF95}">
      <dsp:nvSpPr>
        <dsp:cNvPr id="0" name=""/>
        <dsp:cNvSpPr/>
      </dsp:nvSpPr>
      <dsp:spPr>
        <a:xfrm>
          <a:off x="246161" y="2219395"/>
          <a:ext cx="447565" cy="4475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5AC218-5CCC-43B6-A464-9FC1AB8D491D}">
      <dsp:nvSpPr>
        <dsp:cNvPr id="0" name=""/>
        <dsp:cNvSpPr/>
      </dsp:nvSpPr>
      <dsp:spPr>
        <a:xfrm>
          <a:off x="939888" y="2036300"/>
          <a:ext cx="7052999" cy="813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123" tIns="86123" rIns="86123" bIns="86123" numCol="1" spcCol="1270" anchor="ctr" anchorCtr="0">
          <a:noAutofit/>
        </a:bodyPr>
        <a:lstStyle/>
        <a:p>
          <a:pPr marL="0" lvl="0" indent="0" algn="just" defTabSz="800100">
            <a:lnSpc>
              <a:spcPct val="100000"/>
            </a:lnSpc>
            <a:spcBef>
              <a:spcPct val="0"/>
            </a:spcBef>
            <a:spcAft>
              <a:spcPct val="35000"/>
            </a:spcAft>
            <a:buNone/>
          </a:pPr>
          <a:r>
            <a:rPr lang="en-US" sz="1800" kern="1200" dirty="0">
              <a:latin typeface="Arial" panose="020B0604020202020204" pitchFamily="34" charset="0"/>
              <a:cs typeface="Arial" panose="020B0604020202020204" pitchFamily="34" charset="0"/>
            </a:rPr>
            <a:t>Develop an economic strategy for the sector and for increasing revenue.</a:t>
          </a:r>
        </a:p>
      </dsp:txBody>
      <dsp:txXfrm>
        <a:off x="939888" y="2036300"/>
        <a:ext cx="7052999" cy="813756"/>
      </dsp:txXfrm>
    </dsp:sp>
    <dsp:sp modelId="{1BE88774-4472-4628-8DFA-59DAD294C4F6}">
      <dsp:nvSpPr>
        <dsp:cNvPr id="0" name=""/>
        <dsp:cNvSpPr/>
      </dsp:nvSpPr>
      <dsp:spPr>
        <a:xfrm>
          <a:off x="0" y="3053495"/>
          <a:ext cx="7992888" cy="8137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D72BD7-FAFE-4A56-8A39-037D5C80F497}">
      <dsp:nvSpPr>
        <dsp:cNvPr id="0" name=""/>
        <dsp:cNvSpPr/>
      </dsp:nvSpPr>
      <dsp:spPr>
        <a:xfrm>
          <a:off x="246161" y="3236590"/>
          <a:ext cx="447565" cy="447565"/>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87ADF8-BE8A-48DF-8315-6DA8E87ED326}">
      <dsp:nvSpPr>
        <dsp:cNvPr id="0" name=""/>
        <dsp:cNvSpPr/>
      </dsp:nvSpPr>
      <dsp:spPr>
        <a:xfrm>
          <a:off x="939888" y="3053495"/>
          <a:ext cx="7052999" cy="813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123" tIns="86123" rIns="86123" bIns="86123"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Arial" panose="020B0604020202020204" pitchFamily="34" charset="0"/>
              <a:cs typeface="Arial" panose="020B0604020202020204" pitchFamily="34" charset="0"/>
            </a:rPr>
            <a:t>Strengthen regions, starting with the re-deployment of staff from HQ and the development of a plan for upgrading regional capacity.</a:t>
          </a:r>
        </a:p>
      </dsp:txBody>
      <dsp:txXfrm>
        <a:off x="939888" y="3053495"/>
        <a:ext cx="7052999" cy="813756"/>
      </dsp:txXfrm>
    </dsp:sp>
    <dsp:sp modelId="{D9F7CBFA-6BB0-4B16-AB87-43BBAE31F874}">
      <dsp:nvSpPr>
        <dsp:cNvPr id="0" name=""/>
        <dsp:cNvSpPr/>
      </dsp:nvSpPr>
      <dsp:spPr>
        <a:xfrm>
          <a:off x="0" y="4070690"/>
          <a:ext cx="7992888" cy="8137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21474F-C907-4E24-B5B4-32ABE796BFEE}">
      <dsp:nvSpPr>
        <dsp:cNvPr id="0" name=""/>
        <dsp:cNvSpPr/>
      </dsp:nvSpPr>
      <dsp:spPr>
        <a:xfrm>
          <a:off x="246161" y="4253785"/>
          <a:ext cx="447565" cy="44756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F5D852-0E84-4882-9CFD-E7376243B624}">
      <dsp:nvSpPr>
        <dsp:cNvPr id="0" name=""/>
        <dsp:cNvSpPr/>
      </dsp:nvSpPr>
      <dsp:spPr>
        <a:xfrm>
          <a:off x="939888" y="4070690"/>
          <a:ext cx="7052999" cy="813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123" tIns="86123" rIns="86123" bIns="86123" numCol="1" spcCol="1270" anchor="ctr" anchorCtr="0">
          <a:noAutofit/>
        </a:bodyPr>
        <a:lstStyle/>
        <a:p>
          <a:pPr marL="0" lvl="0" indent="0" algn="just" defTabSz="800100">
            <a:lnSpc>
              <a:spcPct val="100000"/>
            </a:lnSpc>
            <a:spcBef>
              <a:spcPct val="0"/>
            </a:spcBef>
            <a:spcAft>
              <a:spcPct val="35000"/>
            </a:spcAft>
            <a:buNone/>
          </a:pPr>
          <a:r>
            <a:rPr lang="en-US" sz="1800" kern="1200" dirty="0">
              <a:latin typeface="Arial" panose="020B0604020202020204" pitchFamily="34" charset="0"/>
              <a:cs typeface="Arial" panose="020B0604020202020204" pitchFamily="34" charset="0"/>
            </a:rPr>
            <a:t>Improve data and revenue collection from domestic forest trade by developing the FDA’s checkpoint monitoring.</a:t>
          </a:r>
        </a:p>
      </dsp:txBody>
      <dsp:txXfrm>
        <a:off x="939888" y="4070690"/>
        <a:ext cx="7052999" cy="813756"/>
      </dsp:txXfrm>
    </dsp:sp>
    <dsp:sp modelId="{19D3D4B1-CC6A-4464-B54B-C7A0801B8975}">
      <dsp:nvSpPr>
        <dsp:cNvPr id="0" name=""/>
        <dsp:cNvSpPr/>
      </dsp:nvSpPr>
      <dsp:spPr>
        <a:xfrm>
          <a:off x="0" y="5087886"/>
          <a:ext cx="7992888" cy="8137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A7FE4C-6F42-4DA1-AD67-0D5A2CBC2BD0}">
      <dsp:nvSpPr>
        <dsp:cNvPr id="0" name=""/>
        <dsp:cNvSpPr/>
      </dsp:nvSpPr>
      <dsp:spPr>
        <a:xfrm>
          <a:off x="246161" y="5270981"/>
          <a:ext cx="447565" cy="447565"/>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96A73E-E131-4B6A-9147-A43F55751DE2}">
      <dsp:nvSpPr>
        <dsp:cNvPr id="0" name=""/>
        <dsp:cNvSpPr/>
      </dsp:nvSpPr>
      <dsp:spPr>
        <a:xfrm>
          <a:off x="939888" y="5087886"/>
          <a:ext cx="7052999" cy="813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123" tIns="86123" rIns="86123" bIns="86123" numCol="1" spcCol="1270" anchor="ctr" anchorCtr="0">
          <a:noAutofit/>
        </a:bodyPr>
        <a:lstStyle/>
        <a:p>
          <a:pPr marL="0" lvl="0" indent="0" algn="just" defTabSz="800100">
            <a:lnSpc>
              <a:spcPct val="100000"/>
            </a:lnSpc>
            <a:spcBef>
              <a:spcPct val="0"/>
            </a:spcBef>
            <a:spcAft>
              <a:spcPct val="35000"/>
            </a:spcAft>
            <a:buNone/>
          </a:pPr>
          <a:r>
            <a:rPr lang="en-US" sz="1800" kern="1200" dirty="0">
              <a:latin typeface="Arial" panose="020B0604020202020204" pitchFamily="34" charset="0"/>
              <a:cs typeface="Arial" panose="020B0604020202020204" pitchFamily="34" charset="0"/>
            </a:rPr>
            <a:t>Upgrade FDA’s Information Management System, building on </a:t>
          </a:r>
          <a:r>
            <a:rPr lang="en-US" sz="1800" i="1" kern="1200" dirty="0" err="1">
              <a:latin typeface="Arial" panose="020B0604020202020204" pitchFamily="34" charset="0"/>
              <a:cs typeface="Arial" panose="020B0604020202020204" pitchFamily="34" charset="0"/>
            </a:rPr>
            <a:t>Libertrace</a:t>
          </a:r>
          <a:r>
            <a:rPr lang="en-US" sz="1800" kern="1200" dirty="0">
              <a:latin typeface="Arial" panose="020B0604020202020204" pitchFamily="34" charset="0"/>
              <a:cs typeface="Arial" panose="020B0604020202020204" pitchFamily="34" charset="0"/>
            </a:rPr>
            <a:t>, to widen accessibility and increase public information</a:t>
          </a:r>
          <a:r>
            <a:rPr lang="en-US" sz="2000" kern="1200" dirty="0"/>
            <a:t>.</a:t>
          </a:r>
        </a:p>
      </dsp:txBody>
      <dsp:txXfrm>
        <a:off x="939888" y="5087886"/>
        <a:ext cx="7052999" cy="81375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38B45-B5AA-49E9-8CB0-775CD48C4E27}">
      <dsp:nvSpPr>
        <dsp:cNvPr id="0" name=""/>
        <dsp:cNvSpPr/>
      </dsp:nvSpPr>
      <dsp:spPr>
        <a:xfrm>
          <a:off x="0" y="2310"/>
          <a:ext cx="6651253" cy="117110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066A49-EA90-4C22-AEC3-BDA5AA02FF42}">
      <dsp:nvSpPr>
        <dsp:cNvPr id="0" name=""/>
        <dsp:cNvSpPr/>
      </dsp:nvSpPr>
      <dsp:spPr>
        <a:xfrm>
          <a:off x="354258" y="265809"/>
          <a:ext cx="644107" cy="64410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C59168-00FF-4C81-BB9F-48186753E36E}">
      <dsp:nvSpPr>
        <dsp:cNvPr id="0" name=""/>
        <dsp:cNvSpPr/>
      </dsp:nvSpPr>
      <dsp:spPr>
        <a:xfrm>
          <a:off x="1352624" y="2310"/>
          <a:ext cx="5298628" cy="1171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942" tIns="123942" rIns="123942" bIns="123942" numCol="1" spcCol="1270" anchor="ctr" anchorCtr="0">
          <a:noAutofit/>
        </a:bodyPr>
        <a:lstStyle/>
        <a:p>
          <a:pPr marL="0" lvl="0" indent="0" algn="just"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The Voluntary Partnership Agreement (VPA) with the EU is changing to a Forest Partnership.</a:t>
          </a:r>
          <a:endParaRPr lang="en-US" sz="2000" kern="1200" dirty="0">
            <a:latin typeface="Arial" panose="020B0604020202020204" pitchFamily="34" charset="0"/>
            <a:cs typeface="Arial" panose="020B0604020202020204" pitchFamily="34" charset="0"/>
          </a:endParaRPr>
        </a:p>
      </dsp:txBody>
      <dsp:txXfrm>
        <a:off x="1352624" y="2310"/>
        <a:ext cx="5298628" cy="1171103"/>
      </dsp:txXfrm>
    </dsp:sp>
    <dsp:sp modelId="{CC6A8D92-BB7C-4471-AE80-24A91E5E90B1}">
      <dsp:nvSpPr>
        <dsp:cNvPr id="0" name=""/>
        <dsp:cNvSpPr/>
      </dsp:nvSpPr>
      <dsp:spPr>
        <a:xfrm>
          <a:off x="0" y="1466190"/>
          <a:ext cx="6651253" cy="117110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F00651-A050-409A-8D9E-106CC207D3EF}">
      <dsp:nvSpPr>
        <dsp:cNvPr id="0" name=""/>
        <dsp:cNvSpPr/>
      </dsp:nvSpPr>
      <dsp:spPr>
        <a:xfrm>
          <a:off x="354258" y="1729688"/>
          <a:ext cx="644107" cy="6441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25E6FE-F4DE-4188-9227-A9A8560C2C21}">
      <dsp:nvSpPr>
        <dsp:cNvPr id="0" name=""/>
        <dsp:cNvSpPr/>
      </dsp:nvSpPr>
      <dsp:spPr>
        <a:xfrm>
          <a:off x="1352624" y="1466190"/>
          <a:ext cx="5298628" cy="1171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942" tIns="123942" rIns="123942" bIns="123942"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International donors are cutting budgets and re-prioritising</a:t>
          </a:r>
          <a:r>
            <a:rPr lang="en-GB" sz="2200" kern="1200" dirty="0"/>
            <a:t>.</a:t>
          </a:r>
          <a:endParaRPr lang="en-US" sz="2200" kern="1200" dirty="0"/>
        </a:p>
      </dsp:txBody>
      <dsp:txXfrm>
        <a:off x="1352624" y="1466190"/>
        <a:ext cx="5298628" cy="1171103"/>
      </dsp:txXfrm>
    </dsp:sp>
    <dsp:sp modelId="{82823006-7AAC-4FCB-9ED6-A8B0C745D394}">
      <dsp:nvSpPr>
        <dsp:cNvPr id="0" name=""/>
        <dsp:cNvSpPr/>
      </dsp:nvSpPr>
      <dsp:spPr>
        <a:xfrm>
          <a:off x="0" y="2930069"/>
          <a:ext cx="6651253" cy="117110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D55B35-2EF2-4770-A1C6-7DB5F197F461}">
      <dsp:nvSpPr>
        <dsp:cNvPr id="0" name=""/>
        <dsp:cNvSpPr/>
      </dsp:nvSpPr>
      <dsp:spPr>
        <a:xfrm>
          <a:off x="354258" y="3193568"/>
          <a:ext cx="644107" cy="6441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ADB963-BD39-483A-987C-464698C687BD}">
      <dsp:nvSpPr>
        <dsp:cNvPr id="0" name=""/>
        <dsp:cNvSpPr/>
      </dsp:nvSpPr>
      <dsp:spPr>
        <a:xfrm>
          <a:off x="1352624" y="2930069"/>
          <a:ext cx="5298628" cy="1171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942" tIns="123942" rIns="123942" bIns="123942" numCol="1" spcCol="1270" anchor="ctr" anchorCtr="0">
          <a:noAutofit/>
        </a:bodyPr>
        <a:lstStyle/>
        <a:p>
          <a:pPr marL="0" lvl="0" indent="0" algn="just" defTabSz="889000">
            <a:lnSpc>
              <a:spcPct val="90000"/>
            </a:lnSpc>
            <a:spcBef>
              <a:spcPct val="0"/>
            </a:spcBef>
            <a:spcAft>
              <a:spcPct val="35000"/>
            </a:spcAft>
            <a:buNone/>
          </a:pPr>
          <a:r>
            <a:rPr lang="en-GB" sz="2000" kern="1200" dirty="0"/>
            <a:t>Communities are increasingly important stakeholders, as their ownership and rights become formalized</a:t>
          </a:r>
          <a:r>
            <a:rPr lang="en-GB" sz="2200" kern="1200" dirty="0"/>
            <a:t>.</a:t>
          </a:r>
          <a:endParaRPr lang="en-US" sz="2200" kern="1200" dirty="0"/>
        </a:p>
      </dsp:txBody>
      <dsp:txXfrm>
        <a:off x="1352624" y="2930069"/>
        <a:ext cx="5298628" cy="1171103"/>
      </dsp:txXfrm>
    </dsp:sp>
    <dsp:sp modelId="{F6FA9CDF-2949-4DFB-B284-5B83333925A5}">
      <dsp:nvSpPr>
        <dsp:cNvPr id="0" name=""/>
        <dsp:cNvSpPr/>
      </dsp:nvSpPr>
      <dsp:spPr>
        <a:xfrm>
          <a:off x="0" y="4393949"/>
          <a:ext cx="6651253" cy="117110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3FA1F3-5CCA-463D-9AED-EBCB4C0DCA34}">
      <dsp:nvSpPr>
        <dsp:cNvPr id="0" name=""/>
        <dsp:cNvSpPr/>
      </dsp:nvSpPr>
      <dsp:spPr>
        <a:xfrm>
          <a:off x="354258" y="4657447"/>
          <a:ext cx="644107" cy="6441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E6A4FC-081C-426D-A267-116D7471B98B}">
      <dsp:nvSpPr>
        <dsp:cNvPr id="0" name=""/>
        <dsp:cNvSpPr/>
      </dsp:nvSpPr>
      <dsp:spPr>
        <a:xfrm>
          <a:off x="1352624" y="4393949"/>
          <a:ext cx="5298628" cy="1171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942" tIns="123942" rIns="123942" bIns="123942" numCol="1" spcCol="1270" anchor="ctr" anchorCtr="0">
          <a:noAutofit/>
        </a:bodyPr>
        <a:lstStyle/>
        <a:p>
          <a:pPr marL="0" lvl="0" indent="0" algn="just" defTabSz="889000">
            <a:lnSpc>
              <a:spcPct val="90000"/>
            </a:lnSpc>
            <a:spcBef>
              <a:spcPct val="0"/>
            </a:spcBef>
            <a:spcAft>
              <a:spcPct val="35000"/>
            </a:spcAft>
            <a:buNone/>
          </a:pPr>
          <a:r>
            <a:rPr lang="en-GB" sz="2000" kern="1200" dirty="0"/>
            <a:t>New partnerships are required to commercialised carbon and other non-timber forest products at scale.</a:t>
          </a:r>
          <a:endParaRPr lang="en-US" sz="2000" kern="1200" dirty="0"/>
        </a:p>
      </dsp:txBody>
      <dsp:txXfrm>
        <a:off x="1352624" y="4393949"/>
        <a:ext cx="5298628" cy="117110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A99F2-6FEF-4FEE-9CF8-42CBDD82159D}">
      <dsp:nvSpPr>
        <dsp:cNvPr id="0" name=""/>
        <dsp:cNvSpPr/>
      </dsp:nvSpPr>
      <dsp:spPr>
        <a:xfrm>
          <a:off x="0" y="201754"/>
          <a:ext cx="7058000" cy="5450202"/>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47779" tIns="270764" rIns="547779" bIns="142240" numCol="1" spcCol="1270" anchor="t" anchorCtr="0">
          <a:noAutofit/>
        </a:bodyPr>
        <a:lstStyle/>
        <a:p>
          <a:pPr marL="228600" lvl="1" indent="-228600" algn="just" defTabSz="889000">
            <a:lnSpc>
              <a:spcPct val="90000"/>
            </a:lnSpc>
            <a:spcBef>
              <a:spcPct val="0"/>
            </a:spcBef>
            <a:spcAft>
              <a:spcPct val="15000"/>
            </a:spcAft>
            <a:buFont typeface="Wingdings" panose="05000000000000000000" pitchFamily="2" charset="2"/>
            <a:buChar char="Ø"/>
          </a:pPr>
          <a:endParaRPr lang="en-US" sz="2000" i="0" kern="1200" dirty="0">
            <a:latin typeface="Arial" panose="020B0604020202020204" pitchFamily="34" charset="0"/>
            <a:cs typeface="Arial" panose="020B0604020202020204" pitchFamily="34" charset="0"/>
          </a:endParaRPr>
        </a:p>
        <a:p>
          <a:pPr marL="228600" lvl="1" indent="-228600" algn="just" defTabSz="889000">
            <a:lnSpc>
              <a:spcPct val="90000"/>
            </a:lnSpc>
            <a:spcBef>
              <a:spcPct val="0"/>
            </a:spcBef>
            <a:spcAft>
              <a:spcPct val="15000"/>
            </a:spcAft>
            <a:buFont typeface="Wingdings" panose="05000000000000000000" pitchFamily="2" charset="2"/>
            <a:buChar char="Ø"/>
          </a:pPr>
          <a:r>
            <a:rPr lang="en-US" sz="2000" i="0" kern="1200" dirty="0">
              <a:latin typeface="Arial" panose="020B0604020202020204" pitchFamily="34" charset="0"/>
              <a:cs typeface="Arial" panose="020B0604020202020204" pitchFamily="34" charset="0"/>
            </a:rPr>
            <a:t>The FDA’s role as the chief regulator of the forestry sector in Liberia can only be fully achieved by linking up with other key government agencies whose work impacts the forestry sector. </a:t>
          </a:r>
        </a:p>
        <a:p>
          <a:pPr marL="228600" lvl="1" indent="-228600" algn="just" defTabSz="889000">
            <a:lnSpc>
              <a:spcPct val="90000"/>
            </a:lnSpc>
            <a:spcBef>
              <a:spcPct val="0"/>
            </a:spcBef>
            <a:spcAft>
              <a:spcPct val="15000"/>
            </a:spcAft>
            <a:buFont typeface="Wingdings" panose="05000000000000000000" pitchFamily="2" charset="2"/>
            <a:buChar char="Ø"/>
          </a:pPr>
          <a:endParaRPr lang="en-US" sz="2000" i="0" kern="1200" dirty="0">
            <a:latin typeface="Arial" panose="020B0604020202020204" pitchFamily="34" charset="0"/>
            <a:cs typeface="Arial" panose="020B0604020202020204" pitchFamily="34" charset="0"/>
          </a:endParaRPr>
        </a:p>
        <a:p>
          <a:pPr marL="228600" lvl="1" indent="-228600" algn="just" defTabSz="889000">
            <a:lnSpc>
              <a:spcPct val="90000"/>
            </a:lnSpc>
            <a:spcBef>
              <a:spcPct val="0"/>
            </a:spcBef>
            <a:spcAft>
              <a:spcPct val="15000"/>
            </a:spcAft>
            <a:buFont typeface="Wingdings" panose="05000000000000000000" pitchFamily="2" charset="2"/>
            <a:buChar char="Ø"/>
          </a:pPr>
          <a:r>
            <a:rPr lang="en-US" sz="2000" i="0" kern="1200" dirty="0">
              <a:latin typeface="Arial" panose="020B0604020202020204" pitchFamily="34" charset="0"/>
              <a:cs typeface="Arial" panose="020B0604020202020204" pitchFamily="34" charset="0"/>
            </a:rPr>
            <a:t>Interagency arrangements such as the IMCC, Forest Task Force (an ad hoc arrangement), and other engagement forums that provide a space for interaction and coordination between regulatory agencies on forest matters.</a:t>
          </a:r>
        </a:p>
        <a:p>
          <a:pPr marL="457200" lvl="2" indent="-228600" algn="just" defTabSz="889000">
            <a:lnSpc>
              <a:spcPct val="90000"/>
            </a:lnSpc>
            <a:spcBef>
              <a:spcPct val="0"/>
            </a:spcBef>
            <a:spcAft>
              <a:spcPct val="15000"/>
            </a:spcAft>
            <a:buFont typeface="Wingdings" panose="05000000000000000000" pitchFamily="2" charset="2"/>
            <a:buChar char="Ø"/>
          </a:pPr>
          <a:endParaRPr lang="en-US" sz="2000" i="0" kern="1200" dirty="0">
            <a:latin typeface="Arial" panose="020B0604020202020204" pitchFamily="34" charset="0"/>
            <a:cs typeface="Arial" panose="020B0604020202020204" pitchFamily="34" charset="0"/>
          </a:endParaRPr>
        </a:p>
        <a:p>
          <a:pPr marL="228600" lvl="1" indent="-228600" algn="just" defTabSz="889000">
            <a:lnSpc>
              <a:spcPct val="90000"/>
            </a:lnSpc>
            <a:spcBef>
              <a:spcPct val="0"/>
            </a:spcBef>
            <a:spcAft>
              <a:spcPct val="15000"/>
            </a:spcAft>
            <a:buFont typeface="Wingdings" panose="05000000000000000000" pitchFamily="2" charset="2"/>
            <a:buChar char="Ø"/>
          </a:pPr>
          <a:r>
            <a:rPr lang="en-US" sz="2000" i="0" kern="1200" dirty="0">
              <a:latin typeface="Arial" panose="020B0604020202020204" pitchFamily="34" charset="0"/>
              <a:cs typeface="Arial" panose="020B0604020202020204" pitchFamily="34" charset="0"/>
            </a:rPr>
            <a:t>These agencies include mainly GoL functionaries and include the LRA, MFDP, EPA, MME, LLA, and the MoL.</a:t>
          </a:r>
        </a:p>
      </dsp:txBody>
      <dsp:txXfrm>
        <a:off x="0" y="201754"/>
        <a:ext cx="7058000" cy="5450202"/>
      </dsp:txXfrm>
    </dsp:sp>
    <dsp:sp modelId="{3D51AD52-134B-4A26-A0A2-E4F76B019DDD}">
      <dsp:nvSpPr>
        <dsp:cNvPr id="0" name=""/>
        <dsp:cNvSpPr/>
      </dsp:nvSpPr>
      <dsp:spPr>
        <a:xfrm>
          <a:off x="352900" y="4937"/>
          <a:ext cx="4940600" cy="3837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743" tIns="0" rIns="186743" bIns="0" numCol="1" spcCol="1270" anchor="ctr" anchorCtr="0">
          <a:noAutofit/>
        </a:bodyPr>
        <a:lstStyle/>
        <a:p>
          <a:pPr marL="0" lvl="0" indent="0" algn="l" defTabSz="1066800">
            <a:lnSpc>
              <a:spcPct val="90000"/>
            </a:lnSpc>
            <a:spcBef>
              <a:spcPct val="0"/>
            </a:spcBef>
            <a:spcAft>
              <a:spcPct val="35000"/>
            </a:spcAft>
            <a:buNone/>
          </a:pPr>
          <a:r>
            <a:rPr lang="en-US" sz="2400" b="1" i="0" kern="1200" baseline="0" dirty="0"/>
            <a:t>Key Activities:</a:t>
          </a:r>
          <a:endParaRPr lang="en-US" sz="2400" kern="1200" dirty="0"/>
        </a:p>
      </dsp:txBody>
      <dsp:txXfrm>
        <a:off x="371634" y="23671"/>
        <a:ext cx="4903132" cy="34629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7BD7C-AB42-5C43-B9E6-3D14799CC0D9}">
      <dsp:nvSpPr>
        <dsp:cNvPr id="0" name=""/>
        <dsp:cNvSpPr/>
      </dsp:nvSpPr>
      <dsp:spPr>
        <a:xfrm>
          <a:off x="0" y="3197507"/>
          <a:ext cx="8064896" cy="20979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i="0" kern="1200" dirty="0">
              <a:latin typeface="Arial" panose="020B0604020202020204" pitchFamily="34" charset="0"/>
              <a:cs typeface="Arial" panose="020B0604020202020204" pitchFamily="34" charset="0"/>
            </a:rPr>
            <a:t>These mechanisms include the: </a:t>
          </a:r>
          <a:endParaRPr lang="en-US" sz="2400" kern="1200" dirty="0">
            <a:latin typeface="Arial" panose="020B0604020202020204" pitchFamily="34" charset="0"/>
            <a:cs typeface="Arial" panose="020B0604020202020204" pitchFamily="34" charset="0"/>
          </a:endParaRPr>
        </a:p>
      </dsp:txBody>
      <dsp:txXfrm>
        <a:off x="0" y="3197507"/>
        <a:ext cx="8064896" cy="1132872"/>
      </dsp:txXfrm>
    </dsp:sp>
    <dsp:sp modelId="{273B8533-E6F5-D044-A3EE-8BACEAAF1471}">
      <dsp:nvSpPr>
        <dsp:cNvPr id="0" name=""/>
        <dsp:cNvSpPr/>
      </dsp:nvSpPr>
      <dsp:spPr>
        <a:xfrm>
          <a:off x="2955" y="4288421"/>
          <a:ext cx="1577742" cy="96503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i="0" kern="1200" dirty="0"/>
            <a:t>National Project Board (NPB)</a:t>
          </a:r>
          <a:endParaRPr lang="en-US" sz="1800" kern="1200" dirty="0"/>
        </a:p>
      </dsp:txBody>
      <dsp:txXfrm>
        <a:off x="2955" y="4288421"/>
        <a:ext cx="1577742" cy="965039"/>
      </dsp:txXfrm>
    </dsp:sp>
    <dsp:sp modelId="{D6D724BE-F9C0-DD40-992E-196FA6C55190}">
      <dsp:nvSpPr>
        <dsp:cNvPr id="0" name=""/>
        <dsp:cNvSpPr/>
      </dsp:nvSpPr>
      <dsp:spPr>
        <a:xfrm>
          <a:off x="1580698" y="4288421"/>
          <a:ext cx="2201307" cy="965039"/>
        </a:xfrm>
        <a:prstGeom prst="rect">
          <a:avLst/>
        </a:prstGeom>
        <a:solidFill>
          <a:schemeClr val="accent2">
            <a:tint val="40000"/>
            <a:alpha val="90000"/>
            <a:hueOff val="-398147"/>
            <a:satOff val="4656"/>
            <a:lumOff val="512"/>
            <a:alphaOff val="0"/>
          </a:schemeClr>
        </a:solidFill>
        <a:ln w="12700" cap="flat" cmpd="sng" algn="ctr">
          <a:solidFill>
            <a:schemeClr val="accent2">
              <a:tint val="40000"/>
              <a:alpha val="90000"/>
              <a:hueOff val="-398147"/>
              <a:satOff val="4656"/>
              <a:lumOff val="51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i="0" kern="1200" dirty="0"/>
            <a:t>National Multi-stakeholder Steering Committee Meeting (NMSCM)</a:t>
          </a:r>
          <a:endParaRPr lang="en-US" sz="1800" kern="1200" dirty="0"/>
        </a:p>
      </dsp:txBody>
      <dsp:txXfrm>
        <a:off x="1580698" y="4288421"/>
        <a:ext cx="2201307" cy="965039"/>
      </dsp:txXfrm>
    </dsp:sp>
    <dsp:sp modelId="{C07A8371-60A3-2345-8A76-D0C29072852F}">
      <dsp:nvSpPr>
        <dsp:cNvPr id="0" name=""/>
        <dsp:cNvSpPr/>
      </dsp:nvSpPr>
      <dsp:spPr>
        <a:xfrm>
          <a:off x="3782005" y="4288421"/>
          <a:ext cx="2201307" cy="965039"/>
        </a:xfrm>
        <a:prstGeom prst="rect">
          <a:avLst/>
        </a:prstGeom>
        <a:solidFill>
          <a:schemeClr val="accent2">
            <a:tint val="40000"/>
            <a:alpha val="90000"/>
            <a:hueOff val="-796293"/>
            <a:satOff val="9313"/>
            <a:lumOff val="1023"/>
            <a:alphaOff val="0"/>
          </a:schemeClr>
        </a:solidFill>
        <a:ln w="12700" cap="flat" cmpd="sng" algn="ctr">
          <a:solidFill>
            <a:schemeClr val="accent2">
              <a:tint val="40000"/>
              <a:alpha val="90000"/>
              <a:hueOff val="-796293"/>
              <a:satOff val="9313"/>
              <a:lumOff val="102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i="0" kern="1200" dirty="0"/>
            <a:t>Technical Liberia Implementation Committee, (LIC)  </a:t>
          </a:r>
          <a:endParaRPr lang="en-US" sz="1800" kern="1200" dirty="0"/>
        </a:p>
      </dsp:txBody>
      <dsp:txXfrm>
        <a:off x="3782005" y="4288421"/>
        <a:ext cx="2201307" cy="965039"/>
      </dsp:txXfrm>
    </dsp:sp>
    <dsp:sp modelId="{200D4CF0-CB71-0C44-B331-F649682B6E60}">
      <dsp:nvSpPr>
        <dsp:cNvPr id="0" name=""/>
        <dsp:cNvSpPr/>
      </dsp:nvSpPr>
      <dsp:spPr>
        <a:xfrm>
          <a:off x="5983312" y="4288421"/>
          <a:ext cx="2078628" cy="965039"/>
        </a:xfrm>
        <a:prstGeom prst="rect">
          <a:avLst/>
        </a:prstGeom>
        <a:solidFill>
          <a:schemeClr val="accent2">
            <a:tint val="40000"/>
            <a:alpha val="90000"/>
            <a:hueOff val="-1194440"/>
            <a:satOff val="13969"/>
            <a:lumOff val="1535"/>
            <a:alphaOff val="0"/>
          </a:schemeClr>
        </a:solidFill>
        <a:ln w="12700" cap="flat" cmpd="sng" algn="ctr">
          <a:solidFill>
            <a:schemeClr val="accent2">
              <a:tint val="40000"/>
              <a:alpha val="90000"/>
              <a:hueOff val="-1194440"/>
              <a:satOff val="13969"/>
              <a:lumOff val="153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i="0" kern="1200" dirty="0"/>
            <a:t>Joint Implementation Committee (JIC).   </a:t>
          </a:r>
          <a:endParaRPr lang="en-US" sz="1800" kern="1200" dirty="0"/>
        </a:p>
      </dsp:txBody>
      <dsp:txXfrm>
        <a:off x="5983312" y="4288421"/>
        <a:ext cx="2078628" cy="965039"/>
      </dsp:txXfrm>
    </dsp:sp>
    <dsp:sp modelId="{1DEB1996-323C-D54A-9CB2-C88A938DA82D}">
      <dsp:nvSpPr>
        <dsp:cNvPr id="0" name=""/>
        <dsp:cNvSpPr/>
      </dsp:nvSpPr>
      <dsp:spPr>
        <a:xfrm rot="10800000">
          <a:off x="0" y="2388"/>
          <a:ext cx="8064896" cy="3226587"/>
        </a:xfrm>
        <a:prstGeom prst="upArrowCallout">
          <a:avLst/>
        </a:prstGeom>
        <a:solidFill>
          <a:schemeClr val="accent2">
            <a:hueOff val="-882696"/>
            <a:satOff val="4218"/>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i="0" kern="1200" dirty="0">
              <a:latin typeface="Arial" panose="020B0604020202020204" pitchFamily="34" charset="0"/>
              <a:cs typeface="Arial" panose="020B0604020202020204" pitchFamily="34" charset="0"/>
            </a:rPr>
            <a:t>Under the VPA mechanism, there exists various engagement frameworks through which the FDA engages with stakeholders</a:t>
          </a:r>
          <a:r>
            <a:rPr lang="en-US" sz="3200" i="0" kern="1200" dirty="0"/>
            <a:t>. </a:t>
          </a:r>
          <a:endParaRPr lang="en-US" sz="3200" kern="1200" dirty="0"/>
        </a:p>
      </dsp:txBody>
      <dsp:txXfrm rot="10800000">
        <a:off x="0" y="2388"/>
        <a:ext cx="8064896" cy="20965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A6C03-8E4E-47C9-B039-7262B6D44E6D}">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BDB3AE-FBF7-4262-ACF5-0AF39C68C8EE}">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2345B5-8669-4B54-8B71-985FA1F65D7C}">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GB" sz="2300" kern="1200"/>
            <a:t>“Sustainable forestry for sustainable socio-economic development.”</a:t>
          </a:r>
          <a:endParaRPr lang="en-US" sz="2300" kern="1200"/>
        </a:p>
      </dsp:txBody>
      <dsp:txXfrm>
        <a:off x="1437631" y="531"/>
        <a:ext cx="9077968" cy="1244702"/>
      </dsp:txXfrm>
    </dsp:sp>
    <dsp:sp modelId="{D9C4EB3F-D997-4F71-B9DD-763B8E13C56E}">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7549EB-202F-463F-8C99-4B8E8B5A8F3F}">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6170F2-9337-4412-B9BB-BCCB7BB298AE}">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dirty="0"/>
            <a:t>The FDA also aims to stop waste and destruction of forests, promote profitable harvesting of forest products, and integrate forestry with other land uses.</a:t>
          </a:r>
        </a:p>
      </dsp:txBody>
      <dsp:txXfrm>
        <a:off x="1437631" y="1556410"/>
        <a:ext cx="9077968" cy="1244702"/>
      </dsp:txXfrm>
    </dsp:sp>
    <dsp:sp modelId="{A4A02B85-C580-4F42-833B-B88394B465A2}">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E974ED-D790-44EA-AAB8-CB23FC8B5399}">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F16560-8926-43BA-882F-E8DFD20117F4}">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dirty="0"/>
            <a:t>Manage forest and wildlife resources to meet the needs of the present and future generations.</a:t>
          </a:r>
        </a:p>
      </dsp:txBody>
      <dsp:txXfrm>
        <a:off x="1437631" y="3112289"/>
        <a:ext cx="9077968" cy="12447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A4503-5671-4433-9A5F-8525091C87DA}">
      <dsp:nvSpPr>
        <dsp:cNvPr id="0" name=""/>
        <dsp:cNvSpPr/>
      </dsp:nvSpPr>
      <dsp:spPr>
        <a:xfrm>
          <a:off x="0" y="4684"/>
          <a:ext cx="8352928" cy="997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E79F53-7D1A-4ED0-BC9D-66B1684A6411}">
      <dsp:nvSpPr>
        <dsp:cNvPr id="0" name=""/>
        <dsp:cNvSpPr/>
      </dsp:nvSpPr>
      <dsp:spPr>
        <a:xfrm>
          <a:off x="301832" y="229188"/>
          <a:ext cx="548786" cy="5487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B8C2DB-9CB7-4105-A2D6-5AED7875C46B}">
      <dsp:nvSpPr>
        <dsp:cNvPr id="0" name=""/>
        <dsp:cNvSpPr/>
      </dsp:nvSpPr>
      <dsp:spPr>
        <a:xfrm>
          <a:off x="1152452" y="4684"/>
          <a:ext cx="7200475" cy="997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600" tIns="105600" rIns="105600" bIns="105600" numCol="1" spcCol="1270" anchor="ctr" anchorCtr="0">
          <a:noAutofit/>
        </a:bodyPr>
        <a:lstStyle/>
        <a:p>
          <a:pPr marL="0" lvl="0" indent="0" algn="l" defTabSz="711200">
            <a:lnSpc>
              <a:spcPct val="100000"/>
            </a:lnSpc>
            <a:spcBef>
              <a:spcPct val="0"/>
            </a:spcBef>
            <a:spcAft>
              <a:spcPct val="35000"/>
            </a:spcAft>
            <a:buNone/>
          </a:pPr>
          <a:r>
            <a:rPr lang="en-US" sz="1600" kern="1200" dirty="0"/>
            <a:t>The FDA is mandated by law to sustainably manage and conserve the forests and related resources of Liberia for the benefit of present and future generations.</a:t>
          </a:r>
        </a:p>
      </dsp:txBody>
      <dsp:txXfrm>
        <a:off x="1152452" y="4684"/>
        <a:ext cx="7200475" cy="997794"/>
      </dsp:txXfrm>
    </dsp:sp>
    <dsp:sp modelId="{D577F228-4D95-4B49-8B21-C1E635094D73}">
      <dsp:nvSpPr>
        <dsp:cNvPr id="0" name=""/>
        <dsp:cNvSpPr/>
      </dsp:nvSpPr>
      <dsp:spPr>
        <a:xfrm>
          <a:off x="0" y="1251927"/>
          <a:ext cx="8352928" cy="997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1C08F8-5F59-4299-9274-55A54DA5428C}">
      <dsp:nvSpPr>
        <dsp:cNvPr id="0" name=""/>
        <dsp:cNvSpPr/>
      </dsp:nvSpPr>
      <dsp:spPr>
        <a:xfrm>
          <a:off x="301832" y="1476431"/>
          <a:ext cx="548786" cy="5487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A232B5-CADF-4603-9A0D-FB0B483B4DD7}">
      <dsp:nvSpPr>
        <dsp:cNvPr id="0" name=""/>
        <dsp:cNvSpPr/>
      </dsp:nvSpPr>
      <dsp:spPr>
        <a:xfrm>
          <a:off x="1152452" y="1251927"/>
          <a:ext cx="7200475" cy="997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600" tIns="105600" rIns="105600" bIns="105600" numCol="1" spcCol="1270" anchor="ctr" anchorCtr="0">
          <a:noAutofit/>
        </a:bodyPr>
        <a:lstStyle/>
        <a:p>
          <a:pPr marL="0" lvl="0" indent="0" algn="l" defTabSz="711200">
            <a:lnSpc>
              <a:spcPct val="100000"/>
            </a:lnSpc>
            <a:spcBef>
              <a:spcPct val="0"/>
            </a:spcBef>
            <a:spcAft>
              <a:spcPct val="35000"/>
            </a:spcAft>
            <a:buNone/>
          </a:pPr>
          <a:r>
            <a:rPr lang="en-US" sz="1600" kern="1200" dirty="0"/>
            <a:t>The FDA Board of Directors is highest governing body for the Institution and oversees the formulation of regulations, codes and manuals governing the forestry sector, provide strategic direction for the FDA. </a:t>
          </a:r>
        </a:p>
      </dsp:txBody>
      <dsp:txXfrm>
        <a:off x="1152452" y="1251927"/>
        <a:ext cx="7200475" cy="997794"/>
      </dsp:txXfrm>
    </dsp:sp>
    <dsp:sp modelId="{BBCC84FC-199D-443E-87B6-813021ECC38A}">
      <dsp:nvSpPr>
        <dsp:cNvPr id="0" name=""/>
        <dsp:cNvSpPr/>
      </dsp:nvSpPr>
      <dsp:spPr>
        <a:xfrm>
          <a:off x="0" y="2499170"/>
          <a:ext cx="8352928" cy="997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E3832E-4202-4174-91CD-B206AC172B4D}">
      <dsp:nvSpPr>
        <dsp:cNvPr id="0" name=""/>
        <dsp:cNvSpPr/>
      </dsp:nvSpPr>
      <dsp:spPr>
        <a:xfrm>
          <a:off x="301832" y="2723674"/>
          <a:ext cx="548786" cy="5487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0E85A1-CA69-409F-AD57-AB4B609967E5}">
      <dsp:nvSpPr>
        <dsp:cNvPr id="0" name=""/>
        <dsp:cNvSpPr/>
      </dsp:nvSpPr>
      <dsp:spPr>
        <a:xfrm>
          <a:off x="1152452" y="2499170"/>
          <a:ext cx="7200475" cy="997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600" tIns="105600" rIns="105600" bIns="105600" numCol="1" spcCol="1270" anchor="ctr" anchorCtr="0">
          <a:noAutofit/>
        </a:bodyPr>
        <a:lstStyle/>
        <a:p>
          <a:pPr marL="0" lvl="0" indent="0" algn="l" defTabSz="711200">
            <a:lnSpc>
              <a:spcPct val="100000"/>
            </a:lnSpc>
            <a:spcBef>
              <a:spcPct val="0"/>
            </a:spcBef>
            <a:spcAft>
              <a:spcPct val="35000"/>
            </a:spcAft>
            <a:buNone/>
          </a:pPr>
          <a:r>
            <a:rPr lang="en-US" sz="1600" kern="1200" dirty="0"/>
            <a:t>Day to day oversight and management performed by the Managing Director (MD) and 3 Deputy Managing Directors (Commercial &amp; Technical Services; Conservation, Communities &amp; Carbon; and Finance and Administration). </a:t>
          </a:r>
        </a:p>
      </dsp:txBody>
      <dsp:txXfrm>
        <a:off x="1152452" y="2499170"/>
        <a:ext cx="7200475" cy="997794"/>
      </dsp:txXfrm>
    </dsp:sp>
    <dsp:sp modelId="{03F7DB40-7D6E-49FE-8208-0033ABF28FDE}">
      <dsp:nvSpPr>
        <dsp:cNvPr id="0" name=""/>
        <dsp:cNvSpPr/>
      </dsp:nvSpPr>
      <dsp:spPr>
        <a:xfrm>
          <a:off x="0" y="3746413"/>
          <a:ext cx="8352928" cy="997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D0D785-4C86-447F-B9EB-708768225842}">
      <dsp:nvSpPr>
        <dsp:cNvPr id="0" name=""/>
        <dsp:cNvSpPr/>
      </dsp:nvSpPr>
      <dsp:spPr>
        <a:xfrm>
          <a:off x="301832" y="3970917"/>
          <a:ext cx="548786" cy="54878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B6B835-6D3A-4946-91BB-E0659FEEF762}">
      <dsp:nvSpPr>
        <dsp:cNvPr id="0" name=""/>
        <dsp:cNvSpPr/>
      </dsp:nvSpPr>
      <dsp:spPr>
        <a:xfrm>
          <a:off x="1152452" y="3746413"/>
          <a:ext cx="7200475" cy="997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600" tIns="105600" rIns="105600" bIns="105600" numCol="1" spcCol="1270" anchor="ctr" anchorCtr="0">
          <a:noAutofit/>
        </a:bodyPr>
        <a:lstStyle/>
        <a:p>
          <a:pPr marL="0" lvl="0" indent="0" algn="l" defTabSz="711200">
            <a:lnSpc>
              <a:spcPct val="100000"/>
            </a:lnSpc>
            <a:spcBef>
              <a:spcPct val="0"/>
            </a:spcBef>
            <a:spcAft>
              <a:spcPct val="35000"/>
            </a:spcAft>
            <a:buNone/>
          </a:pPr>
          <a:r>
            <a:rPr lang="en-US" sz="1600" kern="1200" dirty="0"/>
            <a:t>The FDA regulates activities and promotes sustainable management through a "4Cs" approach (Commercial, Community, Conservation, and Carbon). </a:t>
          </a:r>
        </a:p>
      </dsp:txBody>
      <dsp:txXfrm>
        <a:off x="1152452" y="3746413"/>
        <a:ext cx="7200475" cy="997794"/>
      </dsp:txXfrm>
    </dsp:sp>
    <dsp:sp modelId="{0911DB93-1AA8-42A4-AB51-D613CFFA76E3}">
      <dsp:nvSpPr>
        <dsp:cNvPr id="0" name=""/>
        <dsp:cNvSpPr/>
      </dsp:nvSpPr>
      <dsp:spPr>
        <a:xfrm>
          <a:off x="0" y="4993657"/>
          <a:ext cx="8352928" cy="997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2CE5DE-7A38-4B4A-BF56-66A7F75D2052}">
      <dsp:nvSpPr>
        <dsp:cNvPr id="0" name=""/>
        <dsp:cNvSpPr/>
      </dsp:nvSpPr>
      <dsp:spPr>
        <a:xfrm>
          <a:off x="301832" y="5218160"/>
          <a:ext cx="548786" cy="54878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668034-D44C-4CAB-8F6F-84001E2BF652}">
      <dsp:nvSpPr>
        <dsp:cNvPr id="0" name=""/>
        <dsp:cNvSpPr/>
      </dsp:nvSpPr>
      <dsp:spPr>
        <a:xfrm>
          <a:off x="1152452" y="4993657"/>
          <a:ext cx="7200475" cy="997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600" tIns="105600" rIns="105600" bIns="105600" numCol="1" spcCol="1270" anchor="ctr" anchorCtr="0">
          <a:noAutofit/>
        </a:bodyPr>
        <a:lstStyle/>
        <a:p>
          <a:pPr marL="0" lvl="0" indent="0" algn="l" defTabSz="711200">
            <a:lnSpc>
              <a:spcPct val="100000"/>
            </a:lnSpc>
            <a:spcBef>
              <a:spcPct val="0"/>
            </a:spcBef>
            <a:spcAft>
              <a:spcPct val="35000"/>
            </a:spcAft>
            <a:buNone/>
          </a:pPr>
          <a:r>
            <a:rPr lang="en-US" sz="1600" kern="1200" dirty="0"/>
            <a:t>Early in 2024 with the transition in government a new management team was appointed who has expressed a clear commitment &amp; continues to work – </a:t>
          </a:r>
          <a:r>
            <a:rPr lang="en-US" sz="1600" i="1" kern="1200" dirty="0"/>
            <a:t>despite limited available resources</a:t>
          </a:r>
          <a:r>
            <a:rPr lang="en-US" sz="1600" kern="1200" dirty="0"/>
            <a:t> – to rebuild sector and implement its statutory mandate.</a:t>
          </a:r>
        </a:p>
      </dsp:txBody>
      <dsp:txXfrm>
        <a:off x="1152452" y="4993657"/>
        <a:ext cx="7200475" cy="9977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9C99C-C2A7-DB42-8C8F-294FBEF53304}">
      <dsp:nvSpPr>
        <dsp:cNvPr id="0" name=""/>
        <dsp:cNvSpPr/>
      </dsp:nvSpPr>
      <dsp:spPr>
        <a:xfrm>
          <a:off x="4471317" y="1161530"/>
          <a:ext cx="1556107" cy="155610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334DFE0-FD92-634C-9D04-7019932A61C0}">
      <dsp:nvSpPr>
        <dsp:cNvPr id="0" name=""/>
        <dsp:cNvSpPr/>
      </dsp:nvSpPr>
      <dsp:spPr>
        <a:xfrm>
          <a:off x="3440736" y="0"/>
          <a:ext cx="3617269" cy="105960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x-none" sz="2000" kern="1200"/>
            <a:t>Lifting of Sanctions and resumption of timber trade.</a:t>
          </a:r>
        </a:p>
      </dsp:txBody>
      <dsp:txXfrm>
        <a:off x="3440736" y="0"/>
        <a:ext cx="3617269" cy="1059606"/>
      </dsp:txXfrm>
    </dsp:sp>
    <dsp:sp modelId="{BA0D3179-1EEF-A240-BA2E-F8672D99C06E}">
      <dsp:nvSpPr>
        <dsp:cNvPr id="0" name=""/>
        <dsp:cNvSpPr/>
      </dsp:nvSpPr>
      <dsp:spPr>
        <a:xfrm>
          <a:off x="4976404" y="1453174"/>
          <a:ext cx="1556107" cy="155610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62A468A-E551-D648-9D18-1504EB3320F2}">
      <dsp:nvSpPr>
        <dsp:cNvPr id="0" name=""/>
        <dsp:cNvSpPr/>
      </dsp:nvSpPr>
      <dsp:spPr>
        <a:xfrm>
          <a:off x="7057992" y="950252"/>
          <a:ext cx="2560360" cy="116052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x-none" sz="2000" kern="1200"/>
            <a:t>Major contribution to national revenue and foreign earnings, year-on-year.</a:t>
          </a:r>
        </a:p>
      </dsp:txBody>
      <dsp:txXfrm>
        <a:off x="7057992" y="950252"/>
        <a:ext cx="2560360" cy="1160521"/>
      </dsp:txXfrm>
    </dsp:sp>
    <dsp:sp modelId="{93E18144-F6E0-6C4C-B6DC-DCE11958F359}">
      <dsp:nvSpPr>
        <dsp:cNvPr id="0" name=""/>
        <dsp:cNvSpPr/>
      </dsp:nvSpPr>
      <dsp:spPr>
        <a:xfrm>
          <a:off x="4976404" y="2036462"/>
          <a:ext cx="1556107" cy="155610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C2E50BF-BED8-F343-92D7-313D8B4A02B5}">
      <dsp:nvSpPr>
        <dsp:cNvPr id="0" name=""/>
        <dsp:cNvSpPr/>
      </dsp:nvSpPr>
      <dsp:spPr>
        <a:xfrm>
          <a:off x="6553949" y="2520285"/>
          <a:ext cx="2955646" cy="129675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x-none" sz="2000" kern="1200" dirty="0"/>
            <a:t>Building a Timber Legality Assurance System</a:t>
          </a:r>
          <a:r>
            <a:rPr lang="en-US" sz="2000" kern="1200" dirty="0"/>
            <a:t> contemplated under VPA</a:t>
          </a:r>
          <a:r>
            <a:rPr lang="x-none" sz="2000" kern="1200" dirty="0"/>
            <a:t>.</a:t>
          </a:r>
        </a:p>
      </dsp:txBody>
      <dsp:txXfrm>
        <a:off x="6553949" y="2520285"/>
        <a:ext cx="2955646" cy="1296756"/>
      </dsp:txXfrm>
    </dsp:sp>
    <dsp:sp modelId="{78B5C999-79A0-D543-9261-F12414C2C44B}">
      <dsp:nvSpPr>
        <dsp:cNvPr id="0" name=""/>
        <dsp:cNvSpPr/>
      </dsp:nvSpPr>
      <dsp:spPr>
        <a:xfrm>
          <a:off x="4471317" y="2328610"/>
          <a:ext cx="1556107" cy="155610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5876EFE-02A7-A54D-9491-4F7DFE2B738E}">
      <dsp:nvSpPr>
        <dsp:cNvPr id="0" name=""/>
        <dsp:cNvSpPr/>
      </dsp:nvSpPr>
      <dsp:spPr>
        <a:xfrm>
          <a:off x="3080702" y="3986137"/>
          <a:ext cx="4337338" cy="105960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x-none" sz="2000" kern="1200"/>
            <a:t>Development of Community Forestry: The CRL and the growing network of community forests.</a:t>
          </a:r>
        </a:p>
      </dsp:txBody>
      <dsp:txXfrm>
        <a:off x="3080702" y="3986137"/>
        <a:ext cx="4337338" cy="1059606"/>
      </dsp:txXfrm>
    </dsp:sp>
    <dsp:sp modelId="{1F8F0B34-CF5F-164F-838D-F2E8ABE38145}">
      <dsp:nvSpPr>
        <dsp:cNvPr id="0" name=""/>
        <dsp:cNvSpPr/>
      </dsp:nvSpPr>
      <dsp:spPr>
        <a:xfrm>
          <a:off x="3966231" y="2036462"/>
          <a:ext cx="1556107" cy="155610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D0CBB28-5263-D248-80BC-43DF4FB611AD}">
      <dsp:nvSpPr>
        <dsp:cNvPr id="0" name=""/>
        <dsp:cNvSpPr/>
      </dsp:nvSpPr>
      <dsp:spPr>
        <a:xfrm>
          <a:off x="1558581" y="2739838"/>
          <a:ext cx="2741137" cy="129675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x-none" sz="2000" kern="1200"/>
            <a:t>Readiness for climate change and REDD+.</a:t>
          </a:r>
        </a:p>
      </dsp:txBody>
      <dsp:txXfrm>
        <a:off x="1558581" y="2739838"/>
        <a:ext cx="2741137" cy="1296756"/>
      </dsp:txXfrm>
    </dsp:sp>
    <dsp:sp modelId="{28E45DD3-3359-EA47-ACE2-B79C6416106F}">
      <dsp:nvSpPr>
        <dsp:cNvPr id="0" name=""/>
        <dsp:cNvSpPr/>
      </dsp:nvSpPr>
      <dsp:spPr>
        <a:xfrm>
          <a:off x="3966231" y="1453174"/>
          <a:ext cx="1556107" cy="155610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4B9FB9E-02CC-E04A-9119-B5EC16D364ED}">
      <dsp:nvSpPr>
        <dsp:cNvPr id="0" name=""/>
        <dsp:cNvSpPr/>
      </dsp:nvSpPr>
      <dsp:spPr>
        <a:xfrm>
          <a:off x="937321" y="1008111"/>
          <a:ext cx="2921931" cy="129675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x-none" sz="2000" kern="1200"/>
            <a:t>Expansion of the Protected Area Network and wider conservation of forest and fauna.</a:t>
          </a:r>
        </a:p>
      </dsp:txBody>
      <dsp:txXfrm>
        <a:off x="937321" y="1008111"/>
        <a:ext cx="2921931" cy="12967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E7C98-80F5-3E41-8E38-34F8B3D9ECDF}">
      <dsp:nvSpPr>
        <dsp:cNvPr id="0" name=""/>
        <dsp:cNvSpPr/>
      </dsp:nvSpPr>
      <dsp:spPr>
        <a:xfrm>
          <a:off x="0" y="0"/>
          <a:ext cx="698904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56339B-D99B-1C4F-B6CE-39F5252BD805}">
      <dsp:nvSpPr>
        <dsp:cNvPr id="0" name=""/>
        <dsp:cNvSpPr/>
      </dsp:nvSpPr>
      <dsp:spPr>
        <a:xfrm>
          <a:off x="0" y="0"/>
          <a:ext cx="6989040" cy="738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1" kern="1200" dirty="0">
              <a:latin typeface="Arial" panose="020B0604020202020204" pitchFamily="34" charset="0"/>
              <a:cs typeface="Arial" panose="020B0604020202020204" pitchFamily="34" charset="0"/>
            </a:rPr>
            <a:t>1. Commercial</a:t>
          </a:r>
          <a:endParaRPr lang="en-US" sz="2400" b="1" kern="1200" dirty="0">
            <a:latin typeface="Arial" panose="020B0604020202020204" pitchFamily="34" charset="0"/>
            <a:cs typeface="Arial" panose="020B0604020202020204" pitchFamily="34" charset="0"/>
          </a:endParaRPr>
        </a:p>
      </dsp:txBody>
      <dsp:txXfrm>
        <a:off x="0" y="0"/>
        <a:ext cx="6989040" cy="738119"/>
      </dsp:txXfrm>
    </dsp:sp>
    <dsp:sp modelId="{7C2C713D-C128-A841-A3C2-3FB9899172BE}">
      <dsp:nvSpPr>
        <dsp:cNvPr id="0" name=""/>
        <dsp:cNvSpPr/>
      </dsp:nvSpPr>
      <dsp:spPr>
        <a:xfrm>
          <a:off x="0" y="738119"/>
          <a:ext cx="698904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F6C13E-C57C-E94B-A540-EFE24C43EB05}">
      <dsp:nvSpPr>
        <dsp:cNvPr id="0" name=""/>
        <dsp:cNvSpPr/>
      </dsp:nvSpPr>
      <dsp:spPr>
        <a:xfrm>
          <a:off x="0" y="738119"/>
          <a:ext cx="6989040" cy="738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Undeclared felling and incomplete </a:t>
          </a:r>
          <a:r>
            <a:rPr lang="en-GB" sz="1800" kern="1200" dirty="0" err="1">
              <a:latin typeface="Arial" panose="020B0604020202020204" pitchFamily="34" charset="0"/>
              <a:cs typeface="Arial" panose="020B0604020202020204" pitchFamily="34" charset="0"/>
            </a:rPr>
            <a:t>LiberTrace</a:t>
          </a:r>
          <a:r>
            <a:rPr lang="en-GB" sz="1800" kern="1200" dirty="0">
              <a:latin typeface="Arial" panose="020B0604020202020204" pitchFamily="34" charset="0"/>
              <a:cs typeface="Arial" panose="020B0604020202020204" pitchFamily="34" charset="0"/>
            </a:rPr>
            <a:t> data.</a:t>
          </a:r>
          <a:endParaRPr lang="en-US" sz="1800" kern="1200" dirty="0">
            <a:latin typeface="Arial" panose="020B0604020202020204" pitchFamily="34" charset="0"/>
            <a:cs typeface="Arial" panose="020B0604020202020204" pitchFamily="34" charset="0"/>
          </a:endParaRPr>
        </a:p>
      </dsp:txBody>
      <dsp:txXfrm>
        <a:off x="0" y="738119"/>
        <a:ext cx="6989040" cy="738119"/>
      </dsp:txXfrm>
    </dsp:sp>
    <dsp:sp modelId="{634AED48-D48D-EB4B-8D32-5B2A082B568F}">
      <dsp:nvSpPr>
        <dsp:cNvPr id="0" name=""/>
        <dsp:cNvSpPr/>
      </dsp:nvSpPr>
      <dsp:spPr>
        <a:xfrm>
          <a:off x="0" y="1476238"/>
          <a:ext cx="698904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81E5EA-5029-9D43-B231-6D511C547AA9}">
      <dsp:nvSpPr>
        <dsp:cNvPr id="0" name=""/>
        <dsp:cNvSpPr/>
      </dsp:nvSpPr>
      <dsp:spPr>
        <a:xfrm>
          <a:off x="0" y="1476238"/>
          <a:ext cx="6989040" cy="738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Abandoned logs estimated at </a:t>
          </a:r>
          <a:r>
            <a:rPr lang="en-GB" sz="1800" b="1" kern="1200" dirty="0">
              <a:latin typeface="Arial" panose="020B0604020202020204" pitchFamily="34" charset="0"/>
              <a:cs typeface="Arial" panose="020B0604020202020204" pitchFamily="34" charset="0"/>
            </a:rPr>
            <a:t>60,000–75,000 m³</a:t>
          </a:r>
          <a:r>
            <a:rPr lang="en-GB" sz="1800" kern="1200" dirty="0">
              <a:latin typeface="Arial" panose="020B0604020202020204" pitchFamily="34" charset="0"/>
              <a:cs typeface="Arial" panose="020B0604020202020204" pitchFamily="34" charset="0"/>
            </a:rPr>
            <a:t>, representing over </a:t>
          </a:r>
          <a:r>
            <a:rPr lang="en-GB" sz="1800" b="1" kern="1200" dirty="0">
              <a:latin typeface="Arial" panose="020B0604020202020204" pitchFamily="34" charset="0"/>
              <a:cs typeface="Arial" panose="020B0604020202020204" pitchFamily="34" charset="0"/>
            </a:rPr>
            <a:t>USD 1 million</a:t>
          </a:r>
          <a:r>
            <a:rPr lang="en-GB" sz="1800" kern="1200" dirty="0">
              <a:latin typeface="Arial" panose="020B0604020202020204" pitchFamily="34" charset="0"/>
              <a:cs typeface="Arial" panose="020B0604020202020204" pitchFamily="34" charset="0"/>
            </a:rPr>
            <a:t> in lost stumpage and export revenue. </a:t>
          </a:r>
          <a:endParaRPr lang="en-US" sz="1800" kern="1200" dirty="0">
            <a:latin typeface="Arial" panose="020B0604020202020204" pitchFamily="34" charset="0"/>
            <a:cs typeface="Arial" panose="020B0604020202020204" pitchFamily="34" charset="0"/>
          </a:endParaRPr>
        </a:p>
      </dsp:txBody>
      <dsp:txXfrm>
        <a:off x="0" y="1476238"/>
        <a:ext cx="6989040" cy="738119"/>
      </dsp:txXfrm>
    </dsp:sp>
    <dsp:sp modelId="{C0096CE4-52E1-B642-B6B6-A5BD8C76D138}">
      <dsp:nvSpPr>
        <dsp:cNvPr id="0" name=""/>
        <dsp:cNvSpPr/>
      </dsp:nvSpPr>
      <dsp:spPr>
        <a:xfrm>
          <a:off x="0" y="2214356"/>
          <a:ext cx="698904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AB208A-DA0C-5C46-8EF7-AC1D168FB92E}">
      <dsp:nvSpPr>
        <dsp:cNvPr id="0" name=""/>
        <dsp:cNvSpPr/>
      </dsp:nvSpPr>
      <dsp:spPr>
        <a:xfrm>
          <a:off x="0" y="2214357"/>
          <a:ext cx="6989040" cy="738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Dormant legality verifiers, limited joint audits and inadequate resources for Commercial Annual Audits.</a:t>
          </a:r>
          <a:endParaRPr lang="en-US" sz="1800" kern="1200" dirty="0">
            <a:latin typeface="Arial" panose="020B0604020202020204" pitchFamily="34" charset="0"/>
            <a:cs typeface="Arial" panose="020B0604020202020204" pitchFamily="34" charset="0"/>
          </a:endParaRPr>
        </a:p>
      </dsp:txBody>
      <dsp:txXfrm>
        <a:off x="0" y="2214357"/>
        <a:ext cx="6989040" cy="738119"/>
      </dsp:txXfrm>
    </dsp:sp>
    <dsp:sp modelId="{9F47B25E-6731-F54F-B9D8-5429A82CBB3D}">
      <dsp:nvSpPr>
        <dsp:cNvPr id="0" name=""/>
        <dsp:cNvSpPr/>
      </dsp:nvSpPr>
      <dsp:spPr>
        <a:xfrm>
          <a:off x="0" y="2952476"/>
          <a:ext cx="698904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72E487-8630-8C40-8E1B-F9F31366BC72}">
      <dsp:nvSpPr>
        <dsp:cNvPr id="0" name=""/>
        <dsp:cNvSpPr/>
      </dsp:nvSpPr>
      <dsp:spPr>
        <a:xfrm>
          <a:off x="0" y="2952476"/>
          <a:ext cx="6989040" cy="738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2. Community</a:t>
          </a:r>
        </a:p>
      </dsp:txBody>
      <dsp:txXfrm>
        <a:off x="0" y="2952476"/>
        <a:ext cx="6989040" cy="738119"/>
      </dsp:txXfrm>
    </dsp:sp>
    <dsp:sp modelId="{B629EC42-0674-244C-884F-F2DCE5FD3435}">
      <dsp:nvSpPr>
        <dsp:cNvPr id="0" name=""/>
        <dsp:cNvSpPr/>
      </dsp:nvSpPr>
      <dsp:spPr>
        <a:xfrm>
          <a:off x="0" y="3690595"/>
          <a:ext cx="698904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A59E7E-94A1-F441-8AAF-5B1CEADC18C7}">
      <dsp:nvSpPr>
        <dsp:cNvPr id="0" name=""/>
        <dsp:cNvSpPr/>
      </dsp:nvSpPr>
      <dsp:spPr>
        <a:xfrm>
          <a:off x="0" y="3690595"/>
          <a:ext cx="6989040" cy="738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Ineffective governance structures as CFMBs have overshadowed the other structures in decision-making processes.</a:t>
          </a:r>
          <a:endParaRPr lang="en-US" sz="1800" kern="1200" dirty="0">
            <a:latin typeface="Arial" panose="020B0604020202020204" pitchFamily="34" charset="0"/>
            <a:cs typeface="Arial" panose="020B0604020202020204" pitchFamily="34" charset="0"/>
          </a:endParaRPr>
        </a:p>
      </dsp:txBody>
      <dsp:txXfrm>
        <a:off x="0" y="3690595"/>
        <a:ext cx="6989040" cy="738119"/>
      </dsp:txXfrm>
    </dsp:sp>
    <dsp:sp modelId="{8480F3B2-DE59-514E-8C21-BB0DBFA64901}">
      <dsp:nvSpPr>
        <dsp:cNvPr id="0" name=""/>
        <dsp:cNvSpPr/>
      </dsp:nvSpPr>
      <dsp:spPr>
        <a:xfrm>
          <a:off x="0" y="4428714"/>
          <a:ext cx="698904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0231E2-ADD4-CF46-B302-A131C6A872EA}">
      <dsp:nvSpPr>
        <dsp:cNvPr id="0" name=""/>
        <dsp:cNvSpPr/>
      </dsp:nvSpPr>
      <dsp:spPr>
        <a:xfrm>
          <a:off x="0" y="4428714"/>
          <a:ext cx="6989040" cy="738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Inadequate oversight and enforcement by FDA in </a:t>
          </a:r>
          <a:r>
            <a:rPr lang="en-GB" sz="1800" kern="1200" dirty="0">
              <a:latin typeface="Arial" panose="020B0604020202020204" pitchFamily="34" charset="0"/>
              <a:cs typeface="Arial" panose="020B0604020202020204" pitchFamily="34" charset="0"/>
            </a:rPr>
            <a:t>the operations of Authorized Forest Communities (AFCs).</a:t>
          </a:r>
          <a:r>
            <a:rPr lang="en-US" sz="1800" kern="1200" dirty="0">
              <a:latin typeface="Arial" panose="020B0604020202020204" pitchFamily="34" charset="0"/>
              <a:cs typeface="Arial" panose="020B0604020202020204" pitchFamily="34" charset="0"/>
            </a:rPr>
            <a:t> </a:t>
          </a:r>
        </a:p>
      </dsp:txBody>
      <dsp:txXfrm>
        <a:off x="0" y="4428714"/>
        <a:ext cx="6989040" cy="738119"/>
      </dsp:txXfrm>
    </dsp:sp>
    <dsp:sp modelId="{220A853A-4097-8A4D-9DBD-7F651F0D2252}">
      <dsp:nvSpPr>
        <dsp:cNvPr id="0" name=""/>
        <dsp:cNvSpPr/>
      </dsp:nvSpPr>
      <dsp:spPr>
        <a:xfrm>
          <a:off x="0" y="5166832"/>
          <a:ext cx="698904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7A8B55-8A9E-EB4D-A285-FB53D38A7341}">
      <dsp:nvSpPr>
        <dsp:cNvPr id="0" name=""/>
        <dsp:cNvSpPr/>
      </dsp:nvSpPr>
      <dsp:spPr>
        <a:xfrm>
          <a:off x="0" y="5166833"/>
          <a:ext cx="6989040" cy="738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Pre-mature termination of commercial contracts by logging companies without paying liabilities to the communities.</a:t>
          </a:r>
          <a:endParaRPr lang="en-US" sz="1800" kern="1200" dirty="0">
            <a:latin typeface="Arial" panose="020B0604020202020204" pitchFamily="34" charset="0"/>
            <a:cs typeface="Arial" panose="020B0604020202020204" pitchFamily="34" charset="0"/>
          </a:endParaRPr>
        </a:p>
      </dsp:txBody>
      <dsp:txXfrm>
        <a:off x="0" y="5166833"/>
        <a:ext cx="6989040" cy="7381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E7C98-80F5-3E41-8E38-34F8B3D9ECDF}">
      <dsp:nvSpPr>
        <dsp:cNvPr id="0" name=""/>
        <dsp:cNvSpPr/>
      </dsp:nvSpPr>
      <dsp:spPr>
        <a:xfrm>
          <a:off x="0" y="2687"/>
          <a:ext cx="710488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56339B-D99B-1C4F-B6CE-39F5252BD805}">
      <dsp:nvSpPr>
        <dsp:cNvPr id="0" name=""/>
        <dsp:cNvSpPr/>
      </dsp:nvSpPr>
      <dsp:spPr>
        <a:xfrm>
          <a:off x="0" y="2687"/>
          <a:ext cx="7104888" cy="499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1" kern="1200" dirty="0">
              <a:latin typeface="Arial" panose="020B0604020202020204" pitchFamily="34" charset="0"/>
              <a:cs typeface="Arial" panose="020B0604020202020204" pitchFamily="34" charset="0"/>
            </a:rPr>
            <a:t>3. Conservation</a:t>
          </a:r>
          <a:endParaRPr lang="en-US" sz="2400" b="1" kern="1200" dirty="0">
            <a:latin typeface="Arial" panose="020B0604020202020204" pitchFamily="34" charset="0"/>
            <a:cs typeface="Arial" panose="020B0604020202020204" pitchFamily="34" charset="0"/>
          </a:endParaRPr>
        </a:p>
      </dsp:txBody>
      <dsp:txXfrm>
        <a:off x="0" y="2687"/>
        <a:ext cx="7104888" cy="499937"/>
      </dsp:txXfrm>
    </dsp:sp>
    <dsp:sp modelId="{7C2C713D-C128-A841-A3C2-3FB9899172BE}">
      <dsp:nvSpPr>
        <dsp:cNvPr id="0" name=""/>
        <dsp:cNvSpPr/>
      </dsp:nvSpPr>
      <dsp:spPr>
        <a:xfrm>
          <a:off x="0" y="502625"/>
          <a:ext cx="710488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F6C13E-C57C-E94B-A540-EFE24C43EB05}">
      <dsp:nvSpPr>
        <dsp:cNvPr id="0" name=""/>
        <dsp:cNvSpPr/>
      </dsp:nvSpPr>
      <dsp:spPr>
        <a:xfrm>
          <a:off x="0" y="502625"/>
          <a:ext cx="7104888" cy="499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100000"/>
            </a:lnSpc>
            <a:spcBef>
              <a:spcPct val="0"/>
            </a:spcBef>
            <a:spcAft>
              <a:spcPct val="35000"/>
            </a:spcAft>
            <a:buNone/>
          </a:pPr>
          <a:r>
            <a:rPr lang="en-GB" sz="1200" kern="1200" dirty="0">
              <a:latin typeface="Arial" panose="020B0604020202020204" pitchFamily="34" charset="0"/>
              <a:cs typeface="Arial" panose="020B0604020202020204" pitchFamily="34" charset="0"/>
            </a:rPr>
            <a:t>Difficulty in balancing Conservation Objectives with Economic Development.</a:t>
          </a:r>
          <a:endParaRPr lang="en-US" sz="1200" kern="1200" dirty="0">
            <a:latin typeface="Arial" panose="020B0604020202020204" pitchFamily="34" charset="0"/>
            <a:cs typeface="Arial" panose="020B0604020202020204" pitchFamily="34" charset="0"/>
          </a:endParaRPr>
        </a:p>
      </dsp:txBody>
      <dsp:txXfrm>
        <a:off x="0" y="502625"/>
        <a:ext cx="7104888" cy="499937"/>
      </dsp:txXfrm>
    </dsp:sp>
    <dsp:sp modelId="{634AED48-D48D-EB4B-8D32-5B2A082B568F}">
      <dsp:nvSpPr>
        <dsp:cNvPr id="0" name=""/>
        <dsp:cNvSpPr/>
      </dsp:nvSpPr>
      <dsp:spPr>
        <a:xfrm>
          <a:off x="0" y="1002562"/>
          <a:ext cx="710488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81E5EA-5029-9D43-B231-6D511C547AA9}">
      <dsp:nvSpPr>
        <dsp:cNvPr id="0" name=""/>
        <dsp:cNvSpPr/>
      </dsp:nvSpPr>
      <dsp:spPr>
        <a:xfrm>
          <a:off x="0" y="1002562"/>
          <a:ext cx="7104888" cy="499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100000"/>
            </a:lnSpc>
            <a:spcBef>
              <a:spcPct val="0"/>
            </a:spcBef>
            <a:spcAft>
              <a:spcPct val="35000"/>
            </a:spcAft>
            <a:buNone/>
          </a:pPr>
          <a:r>
            <a:rPr lang="en-GB" sz="1200" b="0" kern="1200" dirty="0">
              <a:latin typeface="Arial" panose="020B0604020202020204" pitchFamily="34" charset="0"/>
              <a:cs typeface="Arial" panose="020B0604020202020204" pitchFamily="34" charset="0"/>
            </a:rPr>
            <a:t>Policy gaps and delays in finalization has resulted to </a:t>
          </a:r>
          <a:r>
            <a:rPr lang="en-GB" sz="1200" kern="1200" dirty="0">
              <a:latin typeface="Arial" panose="020B0604020202020204" pitchFamily="34" charset="0"/>
              <a:cs typeface="Arial" panose="020B0604020202020204" pitchFamily="34" charset="0"/>
            </a:rPr>
            <a:t>incomplete (drafts policy)</a:t>
          </a:r>
          <a:r>
            <a:rPr lang="en-GB" sz="1200" b="0" kern="1200" dirty="0">
              <a:latin typeface="Arial" panose="020B0604020202020204" pitchFamily="34" charset="0"/>
              <a:cs typeface="Arial" panose="020B0604020202020204" pitchFamily="34" charset="0"/>
            </a:rPr>
            <a:t> while other </a:t>
          </a:r>
          <a:r>
            <a:rPr lang="en-GB" sz="1200" kern="1200" dirty="0">
              <a:latin typeface="Arial" panose="020B0604020202020204" pitchFamily="34" charset="0"/>
              <a:cs typeface="Arial" panose="020B0604020202020204" pitchFamily="34" charset="0"/>
            </a:rPr>
            <a:t>major policies are yet to be started. </a:t>
          </a:r>
          <a:endParaRPr lang="en-US" sz="1200" b="0" kern="1200" dirty="0">
            <a:latin typeface="Arial" panose="020B0604020202020204" pitchFamily="34" charset="0"/>
            <a:cs typeface="Arial" panose="020B0604020202020204" pitchFamily="34" charset="0"/>
          </a:endParaRPr>
        </a:p>
      </dsp:txBody>
      <dsp:txXfrm>
        <a:off x="0" y="1002562"/>
        <a:ext cx="7104888" cy="499937"/>
      </dsp:txXfrm>
    </dsp:sp>
    <dsp:sp modelId="{C0096CE4-52E1-B642-B6B6-A5BD8C76D138}">
      <dsp:nvSpPr>
        <dsp:cNvPr id="0" name=""/>
        <dsp:cNvSpPr/>
      </dsp:nvSpPr>
      <dsp:spPr>
        <a:xfrm>
          <a:off x="0" y="1502500"/>
          <a:ext cx="710488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AB208A-DA0C-5C46-8EF7-AC1D168FB92E}">
      <dsp:nvSpPr>
        <dsp:cNvPr id="0" name=""/>
        <dsp:cNvSpPr/>
      </dsp:nvSpPr>
      <dsp:spPr>
        <a:xfrm>
          <a:off x="0" y="1502500"/>
          <a:ext cx="7104888" cy="499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100000"/>
            </a:lnSpc>
            <a:spcBef>
              <a:spcPct val="0"/>
            </a:spcBef>
            <a:spcAft>
              <a:spcPct val="35000"/>
            </a:spcAft>
            <a:buNone/>
          </a:pPr>
          <a:r>
            <a:rPr lang="en-GB" sz="1200" kern="1200" dirty="0">
              <a:latin typeface="Arial" panose="020B0604020202020204" pitchFamily="34" charset="0"/>
              <a:cs typeface="Arial" panose="020B0604020202020204" pitchFamily="34" charset="0"/>
            </a:rPr>
            <a:t>Insufficient manpower and logistics to carry out compliance monitoring making it difficult to deter illegal activities within PAs and PPAs. </a:t>
          </a:r>
          <a:endParaRPr lang="en-US" sz="1200" kern="1200" dirty="0">
            <a:latin typeface="Arial" panose="020B0604020202020204" pitchFamily="34" charset="0"/>
            <a:cs typeface="Arial" panose="020B0604020202020204" pitchFamily="34" charset="0"/>
          </a:endParaRPr>
        </a:p>
      </dsp:txBody>
      <dsp:txXfrm>
        <a:off x="0" y="1502500"/>
        <a:ext cx="7104888" cy="499937"/>
      </dsp:txXfrm>
    </dsp:sp>
    <dsp:sp modelId="{9F47B25E-6731-F54F-B9D8-5429A82CBB3D}">
      <dsp:nvSpPr>
        <dsp:cNvPr id="0" name=""/>
        <dsp:cNvSpPr/>
      </dsp:nvSpPr>
      <dsp:spPr>
        <a:xfrm>
          <a:off x="0" y="2002437"/>
          <a:ext cx="710488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72E487-8630-8C40-8E1B-F9F31366BC72}">
      <dsp:nvSpPr>
        <dsp:cNvPr id="0" name=""/>
        <dsp:cNvSpPr/>
      </dsp:nvSpPr>
      <dsp:spPr>
        <a:xfrm>
          <a:off x="0" y="2002437"/>
          <a:ext cx="7104888" cy="499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4. Carbon</a:t>
          </a:r>
        </a:p>
      </dsp:txBody>
      <dsp:txXfrm>
        <a:off x="0" y="2002437"/>
        <a:ext cx="7104888" cy="499937"/>
      </dsp:txXfrm>
    </dsp:sp>
    <dsp:sp modelId="{B629EC42-0674-244C-884F-F2DCE5FD3435}">
      <dsp:nvSpPr>
        <dsp:cNvPr id="0" name=""/>
        <dsp:cNvSpPr/>
      </dsp:nvSpPr>
      <dsp:spPr>
        <a:xfrm>
          <a:off x="0" y="2502375"/>
          <a:ext cx="710488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A59E7E-94A1-F441-8AAF-5B1CEADC18C7}">
      <dsp:nvSpPr>
        <dsp:cNvPr id="0" name=""/>
        <dsp:cNvSpPr/>
      </dsp:nvSpPr>
      <dsp:spPr>
        <a:xfrm>
          <a:off x="0" y="2502375"/>
          <a:ext cx="7104888" cy="499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100000"/>
            </a:lnSpc>
            <a:spcBef>
              <a:spcPct val="0"/>
            </a:spcBef>
            <a:spcAft>
              <a:spcPct val="35000"/>
            </a:spcAft>
            <a:buNone/>
          </a:pPr>
          <a:r>
            <a:rPr lang="en-US" sz="1200" kern="1200" dirty="0"/>
            <a:t>Liberia forest face threats such as illegal logging, agriculture expansion and unregulated mining which could undermine all gains made and hinder the country from achieving its carbon objectives </a:t>
          </a:r>
        </a:p>
      </dsp:txBody>
      <dsp:txXfrm>
        <a:off x="0" y="2502375"/>
        <a:ext cx="7104888" cy="499937"/>
      </dsp:txXfrm>
    </dsp:sp>
    <dsp:sp modelId="{0674B630-8448-4029-9310-FB68AC5DCDC4}">
      <dsp:nvSpPr>
        <dsp:cNvPr id="0" name=""/>
        <dsp:cNvSpPr/>
      </dsp:nvSpPr>
      <dsp:spPr>
        <a:xfrm>
          <a:off x="0" y="3002312"/>
          <a:ext cx="710488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5A7BDA-419F-4C37-9AF9-A5CB4C066B39}">
      <dsp:nvSpPr>
        <dsp:cNvPr id="0" name=""/>
        <dsp:cNvSpPr/>
      </dsp:nvSpPr>
      <dsp:spPr>
        <a:xfrm>
          <a:off x="0" y="3002312"/>
          <a:ext cx="7104888" cy="499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100000"/>
            </a:lnSpc>
            <a:spcBef>
              <a:spcPct val="0"/>
            </a:spcBef>
            <a:spcAft>
              <a:spcPct val="35000"/>
            </a:spcAft>
            <a:buNone/>
          </a:pPr>
          <a:r>
            <a:rPr lang="en-US" sz="1200" kern="1200" dirty="0"/>
            <a:t>There is a need for more clarity on land tenure and how carbon rights and benefits should be allocated – national </a:t>
          </a:r>
        </a:p>
      </dsp:txBody>
      <dsp:txXfrm>
        <a:off x="0" y="3002312"/>
        <a:ext cx="7104888" cy="499937"/>
      </dsp:txXfrm>
    </dsp:sp>
    <dsp:sp modelId="{657B2A16-89FB-46F7-A1F7-09D6E99FC2F1}">
      <dsp:nvSpPr>
        <dsp:cNvPr id="0" name=""/>
        <dsp:cNvSpPr/>
      </dsp:nvSpPr>
      <dsp:spPr>
        <a:xfrm>
          <a:off x="0" y="3502250"/>
          <a:ext cx="710488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FEA7F7-889E-4DD1-BB2C-C15AFEE50BC8}">
      <dsp:nvSpPr>
        <dsp:cNvPr id="0" name=""/>
        <dsp:cNvSpPr/>
      </dsp:nvSpPr>
      <dsp:spPr>
        <a:xfrm>
          <a:off x="0" y="3502250"/>
          <a:ext cx="7104888" cy="499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100000"/>
            </a:lnSpc>
            <a:spcBef>
              <a:spcPct val="0"/>
            </a:spcBef>
            <a:spcAft>
              <a:spcPct val="35000"/>
            </a:spcAft>
            <a:buNone/>
          </a:pPr>
          <a:r>
            <a:rPr lang="en-US" sz="1200" kern="1200" dirty="0"/>
            <a:t>Protection of Potential REDD+ sites such as PA are not effective due to manpower gaps and limited logistics which could lead to reduction in carbon stock. </a:t>
          </a:r>
        </a:p>
      </dsp:txBody>
      <dsp:txXfrm>
        <a:off x="0" y="3502250"/>
        <a:ext cx="7104888" cy="499937"/>
      </dsp:txXfrm>
    </dsp:sp>
    <dsp:sp modelId="{2B0C0EE5-24B9-4E67-91C9-8DA3839B5EFD}">
      <dsp:nvSpPr>
        <dsp:cNvPr id="0" name=""/>
        <dsp:cNvSpPr/>
      </dsp:nvSpPr>
      <dsp:spPr>
        <a:xfrm>
          <a:off x="0" y="4002187"/>
          <a:ext cx="710488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A72620-B573-4483-B70A-AD48BAF9B44F}">
      <dsp:nvSpPr>
        <dsp:cNvPr id="0" name=""/>
        <dsp:cNvSpPr/>
      </dsp:nvSpPr>
      <dsp:spPr>
        <a:xfrm>
          <a:off x="0" y="4002187"/>
          <a:ext cx="7104888" cy="499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100000"/>
            </a:lnSpc>
            <a:spcBef>
              <a:spcPct val="0"/>
            </a:spcBef>
            <a:spcAft>
              <a:spcPct val="35000"/>
            </a:spcAft>
            <a:buNone/>
          </a:pPr>
          <a:r>
            <a:rPr lang="en-US" sz="1200" kern="1200" dirty="0"/>
            <a:t>Limited institutional capacity for fully operationalizing carbon related activities (e.g. MRV).</a:t>
          </a:r>
        </a:p>
      </dsp:txBody>
      <dsp:txXfrm>
        <a:off x="0" y="4002187"/>
        <a:ext cx="7104888" cy="499937"/>
      </dsp:txXfrm>
    </dsp:sp>
    <dsp:sp modelId="{8480F3B2-DE59-514E-8C21-BB0DBFA64901}">
      <dsp:nvSpPr>
        <dsp:cNvPr id="0" name=""/>
        <dsp:cNvSpPr/>
      </dsp:nvSpPr>
      <dsp:spPr>
        <a:xfrm>
          <a:off x="0" y="4502125"/>
          <a:ext cx="710488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0231E2-ADD4-CF46-B302-A131C6A872EA}">
      <dsp:nvSpPr>
        <dsp:cNvPr id="0" name=""/>
        <dsp:cNvSpPr/>
      </dsp:nvSpPr>
      <dsp:spPr>
        <a:xfrm>
          <a:off x="0" y="4502125"/>
          <a:ext cx="7104888" cy="499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100000"/>
            </a:lnSpc>
            <a:spcBef>
              <a:spcPct val="0"/>
            </a:spcBef>
            <a:spcAft>
              <a:spcPct val="35000"/>
            </a:spcAft>
            <a:buNone/>
          </a:pPr>
          <a:endParaRPr lang="en-US" sz="1200" kern="1200" dirty="0"/>
        </a:p>
      </dsp:txBody>
      <dsp:txXfrm>
        <a:off x="0" y="4502125"/>
        <a:ext cx="7104888" cy="499937"/>
      </dsp:txXfrm>
    </dsp:sp>
    <dsp:sp modelId="{220A853A-4097-8A4D-9DBD-7F651F0D2252}">
      <dsp:nvSpPr>
        <dsp:cNvPr id="0" name=""/>
        <dsp:cNvSpPr/>
      </dsp:nvSpPr>
      <dsp:spPr>
        <a:xfrm>
          <a:off x="0" y="5002062"/>
          <a:ext cx="710488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7A8B55-8A9E-EB4D-A285-FB53D38A7341}">
      <dsp:nvSpPr>
        <dsp:cNvPr id="0" name=""/>
        <dsp:cNvSpPr/>
      </dsp:nvSpPr>
      <dsp:spPr>
        <a:xfrm>
          <a:off x="0" y="5002062"/>
          <a:ext cx="7104888" cy="499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100000"/>
            </a:lnSpc>
            <a:spcBef>
              <a:spcPct val="0"/>
            </a:spcBef>
            <a:spcAft>
              <a:spcPct val="35000"/>
            </a:spcAft>
            <a:buNone/>
          </a:pPr>
          <a:endParaRPr lang="en-US" sz="1200" kern="1200" dirty="0"/>
        </a:p>
      </dsp:txBody>
      <dsp:txXfrm>
        <a:off x="0" y="5002062"/>
        <a:ext cx="7104888" cy="4999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42856-E179-4AA5-B5D8-8DD596998D7E}">
      <dsp:nvSpPr>
        <dsp:cNvPr id="0" name=""/>
        <dsp:cNvSpPr/>
      </dsp:nvSpPr>
      <dsp:spPr>
        <a:xfrm>
          <a:off x="0" y="671"/>
          <a:ext cx="7063144" cy="1572384"/>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CB5D68-0A33-4A80-A4E4-CE49EAEFF9B0}">
      <dsp:nvSpPr>
        <dsp:cNvPr id="0" name=""/>
        <dsp:cNvSpPr/>
      </dsp:nvSpPr>
      <dsp:spPr>
        <a:xfrm>
          <a:off x="475646" y="354458"/>
          <a:ext cx="864811" cy="8648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50AEBE-3F63-4019-AAE7-2FF68D28FE11}">
      <dsp:nvSpPr>
        <dsp:cNvPr id="0" name=""/>
        <dsp:cNvSpPr/>
      </dsp:nvSpPr>
      <dsp:spPr>
        <a:xfrm>
          <a:off x="1816103" y="671"/>
          <a:ext cx="5247040"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066800">
            <a:lnSpc>
              <a:spcPct val="100000"/>
            </a:lnSpc>
            <a:spcBef>
              <a:spcPct val="0"/>
            </a:spcBef>
            <a:spcAft>
              <a:spcPct val="35000"/>
            </a:spcAft>
            <a:buNone/>
          </a:pPr>
          <a:r>
            <a:rPr lang="en-GB" sz="2400" b="1" kern="1200" dirty="0">
              <a:latin typeface="Arial" panose="020B0604020202020204" pitchFamily="34" charset="0"/>
              <a:cs typeface="Arial" panose="020B0604020202020204" pitchFamily="34" charset="0"/>
            </a:rPr>
            <a:t>5. Crosscutting</a:t>
          </a:r>
          <a:endParaRPr lang="en-US" sz="2400" b="1" kern="1200" dirty="0">
            <a:latin typeface="Arial" panose="020B0604020202020204" pitchFamily="34" charset="0"/>
            <a:cs typeface="Arial" panose="020B0604020202020204" pitchFamily="34" charset="0"/>
          </a:endParaRPr>
        </a:p>
      </dsp:txBody>
      <dsp:txXfrm>
        <a:off x="1816103" y="671"/>
        <a:ext cx="5247040" cy="1572384"/>
      </dsp:txXfrm>
    </dsp:sp>
    <dsp:sp modelId="{B1AC9EFC-1D58-4CAD-9AFF-1CDF82DC3E4E}">
      <dsp:nvSpPr>
        <dsp:cNvPr id="0" name=""/>
        <dsp:cNvSpPr/>
      </dsp:nvSpPr>
      <dsp:spPr>
        <a:xfrm>
          <a:off x="0" y="1966151"/>
          <a:ext cx="7063144" cy="1572384"/>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225FBE-A37D-400C-870C-6B993E473B46}">
      <dsp:nvSpPr>
        <dsp:cNvPr id="0" name=""/>
        <dsp:cNvSpPr/>
      </dsp:nvSpPr>
      <dsp:spPr>
        <a:xfrm>
          <a:off x="475646" y="2319938"/>
          <a:ext cx="864811" cy="8648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10FD6-D49E-4584-A7F3-21C7F3EFFE04}">
      <dsp:nvSpPr>
        <dsp:cNvPr id="0" name=""/>
        <dsp:cNvSpPr/>
      </dsp:nvSpPr>
      <dsp:spPr>
        <a:xfrm>
          <a:off x="1816103" y="1966151"/>
          <a:ext cx="5247040"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755650">
            <a:lnSpc>
              <a:spcPct val="100000"/>
            </a:lnSpc>
            <a:spcBef>
              <a:spcPct val="0"/>
            </a:spcBef>
            <a:spcAft>
              <a:spcPct val="35000"/>
            </a:spcAft>
            <a:buNone/>
          </a:pPr>
          <a:r>
            <a:rPr lang="en-GB" sz="1700" kern="1200" dirty="0">
              <a:latin typeface="Arial" panose="020B0604020202020204" pitchFamily="34" charset="0"/>
              <a:cs typeface="Arial" panose="020B0604020202020204" pitchFamily="34" charset="0"/>
            </a:rPr>
            <a:t>Coordination among FDA departments and partner agencies such as the EPA and Ministry of Labor is improving but remains fragmented.</a:t>
          </a:r>
          <a:endParaRPr lang="en-US" sz="1700" kern="1200" dirty="0">
            <a:latin typeface="Arial" panose="020B0604020202020204" pitchFamily="34" charset="0"/>
            <a:cs typeface="Arial" panose="020B0604020202020204" pitchFamily="34" charset="0"/>
          </a:endParaRPr>
        </a:p>
      </dsp:txBody>
      <dsp:txXfrm>
        <a:off x="1816103" y="1966151"/>
        <a:ext cx="5247040" cy="1572384"/>
      </dsp:txXfrm>
    </dsp:sp>
    <dsp:sp modelId="{D583F19E-8324-4728-852A-93F226E6D52E}">
      <dsp:nvSpPr>
        <dsp:cNvPr id="0" name=""/>
        <dsp:cNvSpPr/>
      </dsp:nvSpPr>
      <dsp:spPr>
        <a:xfrm>
          <a:off x="0" y="3931632"/>
          <a:ext cx="7063144" cy="1572384"/>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818851-05E1-4233-B152-B5F7A8C731B0}">
      <dsp:nvSpPr>
        <dsp:cNvPr id="0" name=""/>
        <dsp:cNvSpPr/>
      </dsp:nvSpPr>
      <dsp:spPr>
        <a:xfrm>
          <a:off x="475646" y="4285418"/>
          <a:ext cx="864811" cy="8648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2223E9-59C1-47A3-893D-6FAC31AF057D}">
      <dsp:nvSpPr>
        <dsp:cNvPr id="0" name=""/>
        <dsp:cNvSpPr/>
      </dsp:nvSpPr>
      <dsp:spPr>
        <a:xfrm>
          <a:off x="1816103" y="3931632"/>
          <a:ext cx="5247040"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755650">
            <a:lnSpc>
              <a:spcPct val="100000"/>
            </a:lnSpc>
            <a:spcBef>
              <a:spcPct val="0"/>
            </a:spcBef>
            <a:spcAft>
              <a:spcPct val="35000"/>
            </a:spcAft>
            <a:buNone/>
          </a:pPr>
          <a:r>
            <a:rPr lang="en-GB" sz="1700" kern="1200" dirty="0">
              <a:latin typeface="Arial" panose="020B0604020202020204" pitchFamily="34" charset="0"/>
              <a:cs typeface="Arial" panose="020B0604020202020204" pitchFamily="34" charset="0"/>
            </a:rPr>
            <a:t>Financial and operational constraints: Irregular funding and delayed disbursement continue to limit the effective participation of local communities and impede institutional operations.</a:t>
          </a:r>
          <a:endParaRPr lang="en-US" sz="1700" kern="1200" dirty="0">
            <a:latin typeface="Arial" panose="020B0604020202020204" pitchFamily="34" charset="0"/>
            <a:cs typeface="Arial" panose="020B0604020202020204" pitchFamily="34" charset="0"/>
          </a:endParaRPr>
        </a:p>
      </dsp:txBody>
      <dsp:txXfrm>
        <a:off x="1816103" y="3931632"/>
        <a:ext cx="5247040" cy="15723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6785E-A2A3-3A4C-AA30-273527C97776}">
      <dsp:nvSpPr>
        <dsp:cNvPr id="0" name=""/>
        <dsp:cNvSpPr/>
      </dsp:nvSpPr>
      <dsp:spPr>
        <a:xfrm>
          <a:off x="1283" y="710537"/>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47D09B6-C9D5-DA4E-8BBE-6B43B424B874}">
      <dsp:nvSpPr>
        <dsp:cNvPr id="0" name=""/>
        <dsp:cNvSpPr/>
      </dsp:nvSpPr>
      <dsp:spPr>
        <a:xfrm>
          <a:off x="501904" y="1186127"/>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The opportunities and challenges in commercial, conservation, community and carbon forestry will be considered in detail by us all during this Forum</a:t>
          </a:r>
          <a:r>
            <a:rPr lang="en-US" sz="2800" kern="1200" dirty="0">
              <a:latin typeface="Arial" panose="020B0604020202020204" pitchFamily="34" charset="0"/>
              <a:cs typeface="Arial" panose="020B0604020202020204" pitchFamily="34" charset="0"/>
            </a:rPr>
            <a:t>.</a:t>
          </a:r>
        </a:p>
      </dsp:txBody>
      <dsp:txXfrm>
        <a:off x="585701" y="1269924"/>
        <a:ext cx="4337991" cy="2693452"/>
      </dsp:txXfrm>
    </dsp:sp>
    <dsp:sp modelId="{7DB87ACC-ECC8-C248-BEAB-BF5C85D72E3D}">
      <dsp:nvSpPr>
        <dsp:cNvPr id="0" name=""/>
        <dsp:cNvSpPr/>
      </dsp:nvSpPr>
      <dsp:spPr>
        <a:xfrm>
          <a:off x="5508110" y="710537"/>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84D853A-800F-F744-937B-600DB4B84895}">
      <dsp:nvSpPr>
        <dsp:cNvPr id="0" name=""/>
        <dsp:cNvSpPr/>
      </dsp:nvSpPr>
      <dsp:spPr>
        <a:xfrm>
          <a:off x="6008730" y="1186127"/>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Here is a taster of the priorities that we have set out to discuss with you in a series of briefing papers:</a:t>
          </a:r>
        </a:p>
      </dsp:txBody>
      <dsp:txXfrm>
        <a:off x="6092527" y="1269924"/>
        <a:ext cx="4337991" cy="26934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F5A5C-52AC-4F05-AA8F-8830FA6DADE0}">
      <dsp:nvSpPr>
        <dsp:cNvPr id="0" name=""/>
        <dsp:cNvSpPr/>
      </dsp:nvSpPr>
      <dsp:spPr>
        <a:xfrm rot="5400000">
          <a:off x="4634961" y="-565503"/>
          <a:ext cx="6414397" cy="7571562"/>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endParaRPr lang="en-US" sz="1800" kern="1200" dirty="0">
            <a:latin typeface="Arial" panose="020B0604020202020204" pitchFamily="34" charset="0"/>
            <a:cs typeface="Arial" panose="020B0604020202020204" pitchFamily="34" charset="0"/>
          </a:endParaRPr>
        </a:p>
        <a:p>
          <a:pPr marL="171450" lvl="1" indent="-171450" algn="just" defTabSz="755650">
            <a:lnSpc>
              <a:spcPct val="90000"/>
            </a:lnSpc>
            <a:spcBef>
              <a:spcPct val="0"/>
            </a:spcBef>
            <a:spcAft>
              <a:spcPct val="15000"/>
            </a:spcAft>
            <a:buFont typeface="Wingdings" panose="05000000000000000000" pitchFamily="2" charset="2"/>
            <a:buChar char="Ø"/>
          </a:pPr>
          <a:r>
            <a:rPr lang="en-US" altLang="zh-CN" sz="1700" b="1" kern="1200" dirty="0">
              <a:latin typeface="Arial" panose="020B0604020202020204" pitchFamily="34" charset="0"/>
              <a:cs typeface="Arial" panose="020B0604020202020204" pitchFamily="34" charset="0"/>
            </a:rPr>
            <a:t> </a:t>
          </a:r>
          <a:r>
            <a:rPr lang="zh-CN" sz="1700" b="1" kern="1200" dirty="0">
              <a:latin typeface="Arial" panose="020B0604020202020204" pitchFamily="34" charset="0"/>
              <a:cs typeface="Arial" panose="020B0604020202020204" pitchFamily="34" charset="0"/>
            </a:rPr>
            <a:t>Increas</a:t>
          </a:r>
          <a:r>
            <a:rPr lang="it-IT" altLang="zh-CN" sz="1700" b="1" kern="1200" dirty="0">
              <a:latin typeface="Arial" panose="020B0604020202020204" pitchFamily="34" charset="0"/>
              <a:cs typeface="Arial" panose="020B0604020202020204" pitchFamily="34" charset="0"/>
            </a:rPr>
            <a:t>ing</a:t>
          </a:r>
          <a:r>
            <a:rPr lang="zh-CN" sz="1700" b="1" kern="1200" dirty="0">
              <a:latin typeface="Arial" panose="020B0604020202020204" pitchFamily="34" charset="0"/>
              <a:cs typeface="Arial" panose="020B0604020202020204" pitchFamily="34" charset="0"/>
            </a:rPr>
            <a:t> Forestry Revenue Generation</a:t>
          </a:r>
          <a:r>
            <a:rPr lang="it-IT" altLang="zh-CN" sz="1700" b="1" kern="1200" dirty="0">
              <a:latin typeface="Arial" panose="020B0604020202020204" pitchFamily="34" charset="0"/>
              <a:cs typeface="Arial" panose="020B0604020202020204" pitchFamily="34" charset="0"/>
            </a:rPr>
            <a:t>: </a:t>
          </a:r>
          <a:r>
            <a:rPr lang="it-IT" altLang="zh-CN" sz="1700" kern="1200" dirty="0">
              <a:latin typeface="Arial" panose="020B0604020202020204" pitchFamily="34" charset="0"/>
              <a:cs typeface="Arial" panose="020B0604020202020204" pitchFamily="34" charset="0"/>
            </a:rPr>
            <a:t>e.g.</a:t>
          </a:r>
          <a:r>
            <a:rPr lang="zh-CN" sz="1700" kern="1200" dirty="0">
              <a:latin typeface="Arial" panose="020B0604020202020204" pitchFamily="34" charset="0"/>
              <a:cs typeface="Arial" panose="020B0604020202020204" pitchFamily="34" charset="0"/>
            </a:rPr>
            <a:t> through digital tracking, automated stumpage compliance, arrears recovery, </a:t>
          </a:r>
          <a:r>
            <a:rPr lang="en-US" altLang="zh-CN" sz="1700" kern="1200" dirty="0">
              <a:latin typeface="Arial" panose="020B0604020202020204" pitchFamily="34" charset="0"/>
              <a:cs typeface="Arial" panose="020B0604020202020204" pitchFamily="34" charset="0"/>
            </a:rPr>
            <a:t>&amp; </a:t>
          </a:r>
          <a:r>
            <a:rPr lang="zh-CN" sz="1700" kern="1200" dirty="0">
              <a:latin typeface="Arial" panose="020B0604020202020204" pitchFamily="34" charset="0"/>
              <a:cs typeface="Arial" panose="020B0604020202020204" pitchFamily="34" charset="0"/>
            </a:rPr>
            <a:t>transparent reclamation of abandoned timber.</a:t>
          </a:r>
          <a:endParaRPr lang="en-US" sz="1700" kern="1200" dirty="0">
            <a:latin typeface="Arial" panose="020B0604020202020204" pitchFamily="34" charset="0"/>
            <a:cs typeface="Arial" panose="020B0604020202020204" pitchFamily="34" charset="0"/>
          </a:endParaRPr>
        </a:p>
        <a:p>
          <a:pPr marL="171450" lvl="1" indent="-171450" algn="just" defTabSz="755650">
            <a:lnSpc>
              <a:spcPct val="90000"/>
            </a:lnSpc>
            <a:spcBef>
              <a:spcPct val="0"/>
            </a:spcBef>
            <a:spcAft>
              <a:spcPct val="15000"/>
            </a:spcAft>
            <a:buFont typeface="Wingdings" panose="05000000000000000000" pitchFamily="2" charset="2"/>
            <a:buChar char="Ø"/>
          </a:pPr>
          <a:endParaRPr lang="en-US" sz="1700" kern="1200" dirty="0">
            <a:latin typeface="Arial" panose="020B0604020202020204" pitchFamily="34" charset="0"/>
            <a:cs typeface="Arial" panose="020B0604020202020204" pitchFamily="34" charset="0"/>
          </a:endParaRPr>
        </a:p>
        <a:p>
          <a:pPr marL="171450" lvl="1" indent="-171450" algn="just" defTabSz="755650">
            <a:lnSpc>
              <a:spcPct val="90000"/>
            </a:lnSpc>
            <a:spcBef>
              <a:spcPct val="0"/>
            </a:spcBef>
            <a:spcAft>
              <a:spcPct val="15000"/>
            </a:spcAft>
            <a:buFont typeface="Wingdings" panose="05000000000000000000" pitchFamily="2" charset="2"/>
            <a:buChar char="Ø"/>
          </a:pPr>
          <a:r>
            <a:rPr lang="zh-CN" sz="1700" b="1" kern="1200" dirty="0">
              <a:latin typeface="Arial" panose="020B0604020202020204" pitchFamily="34" charset="0"/>
              <a:cs typeface="Arial" panose="020B0604020202020204" pitchFamily="34" charset="0"/>
            </a:rPr>
            <a:t>Strengthen Compliance and </a:t>
          </a:r>
          <a:r>
            <a:rPr lang="it-IT" altLang="zh-CN" sz="1700" b="1" kern="1200" dirty="0">
              <a:latin typeface="Arial" panose="020B0604020202020204" pitchFamily="34" charset="0"/>
              <a:cs typeface="Arial" panose="020B0604020202020204" pitchFamily="34" charset="0"/>
            </a:rPr>
            <a:t>benefit sharing</a:t>
          </a:r>
          <a:r>
            <a:rPr lang="it-IT" altLang="zh-CN" sz="1700" kern="1200" dirty="0">
              <a:latin typeface="Arial" panose="020B0604020202020204" pitchFamily="34" charset="0"/>
              <a:cs typeface="Arial" panose="020B0604020202020204" pitchFamily="34" charset="0"/>
            </a:rPr>
            <a:t>: e.g.</a:t>
          </a:r>
          <a:r>
            <a:rPr lang="zh-CN" sz="1700" kern="1200" dirty="0">
              <a:latin typeface="Arial" panose="020B0604020202020204" pitchFamily="34" charset="0"/>
              <a:cs typeface="Arial" panose="020B0604020202020204" pitchFamily="34" charset="0"/>
            </a:rPr>
            <a:t>reactivating legality verifiers, enhancing TLAS indicators, </a:t>
          </a:r>
          <a:r>
            <a:rPr lang="en-US" altLang="zh-CN" sz="1700" kern="1200" dirty="0">
              <a:latin typeface="Arial" panose="020B0604020202020204" pitchFamily="34" charset="0"/>
              <a:cs typeface="Arial" panose="020B0604020202020204" pitchFamily="34" charset="0"/>
            </a:rPr>
            <a:t>&amp; </a:t>
          </a:r>
          <a:r>
            <a:rPr lang="zh-CN" sz="1700" kern="1200" dirty="0">
              <a:latin typeface="Arial" panose="020B0604020202020204" pitchFamily="34" charset="0"/>
              <a:cs typeface="Arial" panose="020B0604020202020204" pitchFamily="34" charset="0"/>
            </a:rPr>
            <a:t>publishing real-time data via a Forest Transparency Dashboard.</a:t>
          </a:r>
          <a:endParaRPr lang="en-US" sz="1700" kern="1200" dirty="0">
            <a:latin typeface="Arial" panose="020B0604020202020204" pitchFamily="34" charset="0"/>
            <a:cs typeface="Arial" panose="020B0604020202020204" pitchFamily="34" charset="0"/>
          </a:endParaRPr>
        </a:p>
        <a:p>
          <a:pPr marL="171450" lvl="1" indent="-171450" algn="just" defTabSz="755650">
            <a:lnSpc>
              <a:spcPct val="90000"/>
            </a:lnSpc>
            <a:spcBef>
              <a:spcPct val="0"/>
            </a:spcBef>
            <a:spcAft>
              <a:spcPct val="15000"/>
            </a:spcAft>
            <a:buFont typeface="Wingdings" panose="05000000000000000000" pitchFamily="2" charset="2"/>
            <a:buChar char="Ø"/>
          </a:pPr>
          <a:endParaRPr lang="en-US" sz="1700" kern="1200" dirty="0">
            <a:latin typeface="Arial" panose="020B0604020202020204" pitchFamily="34" charset="0"/>
            <a:cs typeface="Arial" panose="020B0604020202020204" pitchFamily="34" charset="0"/>
          </a:endParaRPr>
        </a:p>
        <a:p>
          <a:pPr marL="171450" lvl="1" indent="-171450" algn="just" defTabSz="755650">
            <a:lnSpc>
              <a:spcPct val="90000"/>
            </a:lnSpc>
            <a:spcBef>
              <a:spcPct val="0"/>
            </a:spcBef>
            <a:spcAft>
              <a:spcPct val="15000"/>
            </a:spcAft>
            <a:buFont typeface="Wingdings" panose="05000000000000000000" pitchFamily="2" charset="2"/>
            <a:buChar char="Ø"/>
          </a:pPr>
          <a:r>
            <a:rPr lang="zh-CN" sz="1700" b="1" kern="1200" dirty="0">
              <a:latin typeface="Arial" panose="020B0604020202020204" pitchFamily="34" charset="0"/>
              <a:cs typeface="Arial" panose="020B0604020202020204" pitchFamily="34" charset="0"/>
            </a:rPr>
            <a:t>Regulatory Reform, strengthening institutional capacity and Improving interagency coordination</a:t>
          </a:r>
          <a:r>
            <a:rPr lang="it-IT" altLang="zh-CN" sz="1700" kern="1200" dirty="0">
              <a:latin typeface="Arial" panose="020B0604020202020204" pitchFamily="34" charset="0"/>
              <a:cs typeface="Arial" panose="020B0604020202020204" pitchFamily="34" charset="0"/>
            </a:rPr>
            <a:t>:</a:t>
          </a:r>
          <a:r>
            <a:rPr lang="zh-CN" sz="1700" kern="1200" dirty="0">
              <a:latin typeface="Arial" panose="020B0604020202020204" pitchFamily="34" charset="0"/>
              <a:cs typeface="Arial" panose="020B0604020202020204" pitchFamily="34" charset="0"/>
            </a:rPr>
            <a:t> to better regulate the sector ensuring sustainable commercial forest management</a:t>
          </a:r>
          <a:r>
            <a:rPr lang="it-IT" altLang="zh-CN" sz="1700" kern="1200" dirty="0">
              <a:latin typeface="Arial" panose="020B0604020202020204" pitchFamily="34" charset="0"/>
              <a:cs typeface="Arial" panose="020B0604020202020204" pitchFamily="34" charset="0"/>
            </a:rPr>
            <a:t>.</a:t>
          </a:r>
          <a:endParaRPr lang="en-US" sz="1700" kern="1200" dirty="0">
            <a:latin typeface="Arial" panose="020B0604020202020204" pitchFamily="34" charset="0"/>
            <a:cs typeface="Arial" panose="020B0604020202020204" pitchFamily="34" charset="0"/>
          </a:endParaRPr>
        </a:p>
        <a:p>
          <a:pPr marL="171450" lvl="1" indent="-171450" algn="just" defTabSz="755650">
            <a:lnSpc>
              <a:spcPct val="90000"/>
            </a:lnSpc>
            <a:spcBef>
              <a:spcPct val="0"/>
            </a:spcBef>
            <a:spcAft>
              <a:spcPct val="15000"/>
            </a:spcAft>
            <a:buFont typeface="Wingdings" panose="05000000000000000000" pitchFamily="2" charset="2"/>
            <a:buChar char="Ø"/>
          </a:pPr>
          <a:endParaRPr lang="en-US" sz="1700" kern="1200" dirty="0">
            <a:latin typeface="Arial" panose="020B0604020202020204" pitchFamily="34" charset="0"/>
            <a:cs typeface="Arial" panose="020B0604020202020204" pitchFamily="34" charset="0"/>
          </a:endParaRPr>
        </a:p>
        <a:p>
          <a:pPr marL="171450" lvl="1" indent="-171450" algn="just" defTabSz="755650">
            <a:lnSpc>
              <a:spcPct val="90000"/>
            </a:lnSpc>
            <a:spcBef>
              <a:spcPct val="0"/>
            </a:spcBef>
            <a:spcAft>
              <a:spcPct val="15000"/>
            </a:spcAft>
            <a:buFont typeface="Wingdings" panose="05000000000000000000" pitchFamily="2" charset="2"/>
            <a:buChar char="Ø"/>
          </a:pPr>
          <a:r>
            <a:rPr lang="zh-CN" sz="1700" b="1" kern="1200" dirty="0">
              <a:latin typeface="Arial" panose="020B0604020202020204" pitchFamily="34" charset="0"/>
              <a:cs typeface="Arial" panose="020B0604020202020204" pitchFamily="34" charset="0"/>
            </a:rPr>
            <a:t>Revitalizing Inactive Concessions</a:t>
          </a:r>
          <a:r>
            <a:rPr lang="it-IT" altLang="zh-CN" sz="1700" b="1" kern="1200" dirty="0">
              <a:latin typeface="Arial" panose="020B0604020202020204" pitchFamily="34" charset="0"/>
              <a:cs typeface="Arial" panose="020B0604020202020204" pitchFamily="34" charset="0"/>
            </a:rPr>
            <a:t>: </a:t>
          </a:r>
          <a:r>
            <a:rPr lang="zh-CN" sz="1700" kern="1200" dirty="0">
              <a:latin typeface="Arial" panose="020B0604020202020204" pitchFamily="34" charset="0"/>
              <a:cs typeface="Arial" panose="020B0604020202020204" pitchFamily="34" charset="0"/>
            </a:rPr>
            <a:t>through transparent audits, reallocation to compliant operators, and the enforcement of termination policies for non-performing contracts.</a:t>
          </a:r>
          <a:endParaRPr lang="en-US" sz="1700" kern="1200" dirty="0">
            <a:latin typeface="Arial" panose="020B0604020202020204" pitchFamily="34" charset="0"/>
            <a:cs typeface="Arial" panose="020B0604020202020204" pitchFamily="34" charset="0"/>
          </a:endParaRPr>
        </a:p>
        <a:p>
          <a:pPr marL="171450" lvl="1" indent="-171450" algn="just" defTabSz="755650">
            <a:lnSpc>
              <a:spcPct val="90000"/>
            </a:lnSpc>
            <a:spcBef>
              <a:spcPct val="0"/>
            </a:spcBef>
            <a:spcAft>
              <a:spcPct val="15000"/>
            </a:spcAft>
            <a:buFont typeface="Wingdings" panose="05000000000000000000" pitchFamily="2" charset="2"/>
            <a:buChar char="Ø"/>
          </a:pPr>
          <a:endParaRPr lang="en-US" sz="1700" kern="1200" dirty="0">
            <a:latin typeface="Arial" panose="020B0604020202020204" pitchFamily="34" charset="0"/>
            <a:cs typeface="Arial" panose="020B0604020202020204" pitchFamily="34" charset="0"/>
          </a:endParaRPr>
        </a:p>
        <a:p>
          <a:pPr marL="171450" lvl="1" indent="-171450" algn="just" defTabSz="755650">
            <a:lnSpc>
              <a:spcPct val="90000"/>
            </a:lnSpc>
            <a:spcBef>
              <a:spcPct val="0"/>
            </a:spcBef>
            <a:spcAft>
              <a:spcPct val="15000"/>
            </a:spcAft>
            <a:buFont typeface="Wingdings" panose="05000000000000000000" pitchFamily="2" charset="2"/>
            <a:buChar char="Ø"/>
          </a:pPr>
          <a:r>
            <a:rPr lang="zh-CN" sz="1700" b="1" kern="1200" dirty="0">
              <a:latin typeface="Arial" panose="020B0604020202020204" pitchFamily="34" charset="0"/>
              <a:cs typeface="Arial" panose="020B0604020202020204" pitchFamily="34" charset="0"/>
            </a:rPr>
            <a:t>Expanding Domestic Processing and Value Addition</a:t>
          </a:r>
          <a:r>
            <a:rPr lang="it-IT" altLang="zh-CN" sz="1700" b="1" kern="1200" dirty="0">
              <a:latin typeface="Arial" panose="020B0604020202020204" pitchFamily="34" charset="0"/>
              <a:cs typeface="Arial" panose="020B0604020202020204" pitchFamily="34" charset="0"/>
            </a:rPr>
            <a:t>: </a:t>
          </a:r>
          <a:r>
            <a:rPr lang="zh-CN" sz="1700" kern="1200" dirty="0">
              <a:latin typeface="Arial" panose="020B0604020202020204" pitchFamily="34" charset="0"/>
              <a:cs typeface="Arial" panose="020B0604020202020204" pitchFamily="34" charset="0"/>
            </a:rPr>
            <a:t>Develop an Investment Opportunity Framework to stimulate domestic processing, promote plantation rehabilitation, </a:t>
          </a:r>
          <a:r>
            <a:rPr lang="en-US" altLang="zh-CN" sz="1700" kern="1200" dirty="0">
              <a:latin typeface="Arial" panose="020B0604020202020204" pitchFamily="34" charset="0"/>
              <a:cs typeface="Arial" panose="020B0604020202020204" pitchFamily="34" charset="0"/>
            </a:rPr>
            <a:t>&amp;</a:t>
          </a:r>
          <a:r>
            <a:rPr lang="zh-CN" sz="1700" kern="1200" dirty="0">
              <a:latin typeface="Arial" panose="020B0604020202020204" pitchFamily="34" charset="0"/>
              <a:cs typeface="Arial" panose="020B0604020202020204" pitchFamily="34" charset="0"/>
            </a:rPr>
            <a:t> expand value addition.</a:t>
          </a:r>
          <a:endParaRPr lang="en-US" sz="1700" kern="1200" dirty="0">
            <a:latin typeface="Arial" panose="020B0604020202020204" pitchFamily="34" charset="0"/>
            <a:cs typeface="Arial" panose="020B0604020202020204" pitchFamily="34" charset="0"/>
          </a:endParaRPr>
        </a:p>
        <a:p>
          <a:pPr marL="171450" lvl="1" indent="-171450" algn="just" defTabSz="755650">
            <a:lnSpc>
              <a:spcPct val="90000"/>
            </a:lnSpc>
            <a:spcBef>
              <a:spcPct val="0"/>
            </a:spcBef>
            <a:spcAft>
              <a:spcPct val="15000"/>
            </a:spcAft>
            <a:buFont typeface="Wingdings" panose="05000000000000000000" pitchFamily="2" charset="2"/>
            <a:buChar char="Ø"/>
          </a:pPr>
          <a:endParaRPr lang="en-US" sz="1700" kern="1200" dirty="0">
            <a:latin typeface="Arial" panose="020B0604020202020204" pitchFamily="34" charset="0"/>
            <a:cs typeface="Arial" panose="020B0604020202020204" pitchFamily="34" charset="0"/>
          </a:endParaRPr>
        </a:p>
        <a:p>
          <a:pPr marL="171450" lvl="1" indent="-171450" algn="just" defTabSz="755650">
            <a:lnSpc>
              <a:spcPct val="90000"/>
            </a:lnSpc>
            <a:spcBef>
              <a:spcPct val="0"/>
            </a:spcBef>
            <a:spcAft>
              <a:spcPct val="15000"/>
            </a:spcAft>
            <a:buFont typeface="Wingdings" panose="05000000000000000000" pitchFamily="2" charset="2"/>
            <a:buChar char="Ø"/>
          </a:pPr>
          <a:r>
            <a:rPr lang="zh-CN" sz="1700" b="1" kern="1200" dirty="0">
              <a:latin typeface="Arial" panose="020B0604020202020204" pitchFamily="34" charset="0"/>
              <a:cs typeface="Arial" panose="020B0604020202020204" pitchFamily="34" charset="0"/>
            </a:rPr>
            <a:t>Promoting Sustainable Financing </a:t>
          </a:r>
          <a:r>
            <a:rPr lang="en-US" altLang="zh-CN" sz="1700" b="1" kern="1200" dirty="0">
              <a:latin typeface="Arial" panose="020B0604020202020204" pitchFamily="34" charset="0"/>
              <a:cs typeface="Arial" panose="020B0604020202020204" pitchFamily="34" charset="0"/>
            </a:rPr>
            <a:t>&amp;</a:t>
          </a:r>
          <a:r>
            <a:rPr lang="zh-CN" sz="1700" b="1" kern="1200" dirty="0">
              <a:latin typeface="Arial" panose="020B0604020202020204" pitchFamily="34" charset="0"/>
              <a:cs typeface="Arial" panose="020B0604020202020204" pitchFamily="34" charset="0"/>
            </a:rPr>
            <a:t> Partnerships</a:t>
          </a:r>
          <a:r>
            <a:rPr lang="it-IT" altLang="zh-CN" sz="1700" b="1" kern="1200" dirty="0">
              <a:latin typeface="Arial" panose="020B0604020202020204" pitchFamily="34" charset="0"/>
              <a:cs typeface="Arial" panose="020B0604020202020204" pitchFamily="34" charset="0"/>
            </a:rPr>
            <a:t>: </a:t>
          </a:r>
          <a:r>
            <a:rPr lang="zh-CN" sz="1700" kern="1200" dirty="0">
              <a:latin typeface="Arial" panose="020B0604020202020204" pitchFamily="34" charset="0"/>
              <a:cs typeface="Arial" panose="020B0604020202020204" pitchFamily="34" charset="0"/>
            </a:rPr>
            <a:t>Bilateral </a:t>
          </a:r>
          <a:r>
            <a:rPr lang="en-US" altLang="zh-CN" sz="1700" kern="1200" dirty="0">
              <a:latin typeface="Arial" panose="020B0604020202020204" pitchFamily="34" charset="0"/>
              <a:cs typeface="Arial" panose="020B0604020202020204" pitchFamily="34" charset="0"/>
            </a:rPr>
            <a:t>&amp; </a:t>
          </a:r>
          <a:r>
            <a:rPr lang="zh-CN" sz="1700" kern="1200" dirty="0">
              <a:latin typeface="Arial" panose="020B0604020202020204" pitchFamily="34" charset="0"/>
              <a:cs typeface="Arial" panose="020B0604020202020204" pitchFamily="34" charset="0"/>
            </a:rPr>
            <a:t>Multilateral Partnerships through a Forest Governance Trust Fund, technical assistance, financing, </a:t>
          </a:r>
          <a:r>
            <a:rPr lang="en-US" altLang="zh-CN" sz="1700" kern="1200" dirty="0">
              <a:latin typeface="Arial" panose="020B0604020202020204" pitchFamily="34" charset="0"/>
              <a:cs typeface="Arial" panose="020B0604020202020204" pitchFamily="34" charset="0"/>
            </a:rPr>
            <a:t>&amp;</a:t>
          </a:r>
          <a:r>
            <a:rPr lang="zh-CN" sz="1700" kern="1200" dirty="0">
              <a:latin typeface="Arial" panose="020B0604020202020204" pitchFamily="34" charset="0"/>
              <a:cs typeface="Arial" panose="020B0604020202020204" pitchFamily="34" charset="0"/>
            </a:rPr>
            <a:t>market access under the EU Forest Partnership</a:t>
          </a:r>
          <a:r>
            <a:rPr lang="en-US" altLang="zh-CN" sz="1700" kern="1200" dirty="0">
              <a:latin typeface="Arial" panose="020B0604020202020204" pitchFamily="34" charset="0"/>
              <a:cs typeface="Arial" panose="020B0604020202020204" pitchFamily="34" charset="0"/>
            </a:rPr>
            <a:t> &amp; the Broader Market Recognition Collation (BMRC)</a:t>
          </a:r>
          <a:r>
            <a:rPr lang="zh-CN" sz="1700" kern="1200" dirty="0">
              <a:latin typeface="Arial" panose="020B0604020202020204" pitchFamily="34" charset="0"/>
              <a:cs typeface="Arial" panose="020B0604020202020204" pitchFamily="34" charset="0"/>
            </a:rPr>
            <a:t> </a:t>
          </a:r>
          <a:r>
            <a:rPr lang="en-US" altLang="zh-CN" sz="1700" kern="1200" dirty="0">
              <a:latin typeface="Arial" panose="020B0604020202020204" pitchFamily="34" charset="0"/>
              <a:cs typeface="Arial" panose="020B0604020202020204" pitchFamily="34" charset="0"/>
            </a:rPr>
            <a:t>&amp;</a:t>
          </a:r>
          <a:r>
            <a:rPr lang="zh-CN" sz="1700" kern="1200" dirty="0">
              <a:latin typeface="Arial" panose="020B0604020202020204" pitchFamily="34" charset="0"/>
              <a:cs typeface="Arial" panose="020B0604020202020204" pitchFamily="34" charset="0"/>
            </a:rPr>
            <a:t> related mechanisms</a:t>
          </a:r>
          <a:r>
            <a:rPr lang="it-IT" altLang="zh-CN" sz="2000" kern="1200" dirty="0">
              <a:latin typeface="Arial" panose="020B0604020202020204" pitchFamily="34" charset="0"/>
              <a:cs typeface="Arial" panose="020B0604020202020204" pitchFamily="34" charset="0"/>
            </a:rPr>
            <a:t>.</a:t>
          </a:r>
          <a:endParaRPr lang="en-US" sz="1800" kern="1200" dirty="0">
            <a:latin typeface="Arial" panose="020B0604020202020204" pitchFamily="34" charset="0"/>
            <a:cs typeface="Arial" panose="020B0604020202020204" pitchFamily="34" charset="0"/>
          </a:endParaRPr>
        </a:p>
      </dsp:txBody>
      <dsp:txXfrm rot="-5400000">
        <a:off x="4056379" y="326205"/>
        <a:ext cx="7258437" cy="5788147"/>
      </dsp:txXfrm>
    </dsp:sp>
    <dsp:sp modelId="{63776EAB-0E11-44F1-B0FA-88E7267680FB}">
      <dsp:nvSpPr>
        <dsp:cNvPr id="0" name=""/>
        <dsp:cNvSpPr/>
      </dsp:nvSpPr>
      <dsp:spPr>
        <a:xfrm>
          <a:off x="840" y="3144"/>
          <a:ext cx="4055537" cy="6434266"/>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en-US" sz="5100" b="1" kern="1200" dirty="0"/>
            <a:t>Commercial priorities</a:t>
          </a:r>
          <a:endParaRPr lang="en-US" sz="5100" kern="1200" dirty="0"/>
        </a:p>
      </dsp:txBody>
      <dsp:txXfrm>
        <a:off x="198815" y="201119"/>
        <a:ext cx="3659587" cy="6038316"/>
      </dsp:txXfrm>
    </dsp:sp>
  </dsp:spTree>
</dsp:drawing>
</file>

<file path=ppt/diagrams/layout1.xml><?xml version="1.0" encoding="utf-8"?>
<dgm:layoutDef xmlns:dgm="http://schemas.openxmlformats.org/drawingml/2006/diagram" xmlns:a="http://schemas.openxmlformats.org/drawingml/2006/main" uniqueId="urn:microsoft.com/office/officeart/2024/3/layout/BlockTimeline">
  <dgm:title val="Block Timeline"/>
  <dgm:desc val="Displays events in chronological order. Each event should have a date of name up to medium length and the option to add a description that can be medium or a bit longer in length."/>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16"/>
      <dgm:constr type="primFontSz" for="des" forName="Childtext1" val="14"/>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roundRect" r:blip="">
                        <dgm:adjLst/>
                      </dgm:shape>
                    </dgm:if>
                    <dgm:else name="Name20">
                      <dgm:shape xmlns:r="http://schemas.openxmlformats.org/officeDocument/2006/relationships" type="round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type="roundRect" r:blip="">
                        <dgm:adjLst/>
                      </dgm:shape>
                    </dgm:if>
                    <dgm:else name="Name26">
                      <dgm:shape xmlns:r="http://schemas.openxmlformats.org/officeDocument/2006/relationships" type="roundRect" r:blip="">
                        <dgm:adjLst/>
                      </dgm:shape>
                    </dgm:else>
                  </dgm:choose>
                </dgm:if>
                <dgm:else name="Name27">
                  <dgm:shape xmlns:r="http://schemas.openxmlformats.org/officeDocument/2006/relationships" type="round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6"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parTxLTRAlign" val="ctr"/>
                <dgm:param type="parTxRTLAlign" val="ctr"/>
                <dgm:param type="txAnchorHorz" val="ctr"/>
                <dgm:param type="txAnchorVert" val="b"/>
              </dgm:alg>
            </dgm:if>
            <dgm:else name="Name88">
              <dgm:alg type="tx">
                <dgm:param type="parTxLTRAlign" val="ctr"/>
                <dgm:param type="parTxRTLAlign" val="ctr"/>
                <dgm:param type="txAnchorHorz" val="ctr"/>
                <dgm:param type="txAnchorVert" val="t"/>
              </dgm:alg>
            </dgm:else>
          </dgm:choose>
          <dgm:shape xmlns:r="http://schemas.openxmlformats.org/officeDocument/2006/relationships" type="rect" r:blip="">
            <dgm:adjLst/>
          </dgm:shape>
          <dgm:constrLst>
            <dgm:constr type="lMarg"/>
            <dgm:constr type="rMarg"/>
            <dgm:constr type="tMarg" refType="primFontSz" fact="0"/>
            <dgm:constr type="bMarg" refType="primFontSz" fact="0"/>
          </dgm:constrLst>
          <dgm:presOf axis="ch" ptType="node"/>
          <dgm:ruleLst>
            <dgm:rule type="primFontSz" val="14" fact="NaN" max="NaN"/>
          </dgm:ruleLst>
        </dgm:layoutNode>
        <dgm:layoutNode name="ConnectLine" styleLbl="sibTrans1D1" moveWith="Parent1">
          <dgm:alg type="sp"/>
          <dgm:shape xmlns:r="http://schemas.openxmlformats.org/officeDocument/2006/relationships" type="line"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srcNode" val="Parent1"/>
            <dgm:param type="dstNode" val="Parent1"/>
            <dgm:param type="dim" val="1D"/>
            <dgm:param type="endSty" val="noArr"/>
            <dgm:param type="begPts" val="midR"/>
            <dgm:param type="endPts" val="midL"/>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parTxLTRAlign" val="l"/>
            <dgm:param type="parTxRTLAlign" val="r"/>
            <dgm:param type="shpTxLTRAlignCh" val="l"/>
            <dgm:param type="shpTxRTLAlignCh" val="r"/>
            <dgm:param type="txAnchorVert" val="mid"/>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parTxLTRAlign" val="l"/>
                <dgm:param type="parTxRTLAlign" val="r"/>
                <dgm:param type="shpTxLTRAlignCh" val="l"/>
                <dgm:param type="shpTxRTLAlignCh" val="r"/>
                <dgm:param type="stBulletLvl" val="0"/>
                <dgm:param type="txAnchorVertCh" val="mid"/>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parTxLTRAlign" val="l"/>
            <dgm:param type="parTxRTLAlign" val="r"/>
            <dgm:param type="shpTxLTRAlignCh" val="l"/>
            <dgm:param type="shpTxRTLAlignCh" val="r"/>
            <dgm:param type="txAnchorVert" val="mid"/>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parTxLTRAlign" val="l"/>
                <dgm:param type="parTxRTLAlign" val="r"/>
                <dgm:param type="shpTxLTRAlignCh" val="l"/>
                <dgm:param type="shpTxRTLAlignCh" val="r"/>
                <dgm:param type="stBulletLvl" val="0"/>
                <dgm:param type="txAnchorVertCh" val="mid"/>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parTxLTRAlign" val="l"/>
            <dgm:param type="parTxRTLAlign" val="r"/>
            <dgm:param type="shpTxLTRAlignCh" val="l"/>
            <dgm:param type="shpTxRTLAlignCh" val="r"/>
            <dgm:param type="txAnchorVert" val="mid"/>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parTxLTRAlign" val="l"/>
                <dgm:param type="parTxRTLAlign" val="r"/>
                <dgm:param type="shpTxLTRAlignCh" val="l"/>
                <dgm:param type="shpTxRTLAlignCh" val="r"/>
                <dgm:param type="stBulletLvl" val="0"/>
                <dgm:param type="txAnchorVertCh" val="mid"/>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parTxLTRAlign" val="l"/>
            <dgm:param type="parTxRTLAlign" val="r"/>
            <dgm:param type="shpTxLTRAlignCh" val="l"/>
            <dgm:param type="shpTxRTLAlignCh" val="r"/>
            <dgm:param type="txAnchorVert" val="mid"/>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parTxLTRAlign" val="l"/>
                <dgm:param type="parTxRTLAlign" val="r"/>
                <dgm:param type="shpTxLTRAlignCh" val="l"/>
                <dgm:param type="shpTxRTLAlignCh" val="r"/>
                <dgm:param type="stBulletLvl" val="0"/>
                <dgm:param type="txAnchorVertCh" val="mid"/>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parTxLTRAlign" val="l"/>
            <dgm:param type="parTxRTLAlign" val="r"/>
            <dgm:param type="shpTxLTRAlignCh" val="l"/>
            <dgm:param type="shpTxRTLAlignCh" val="r"/>
            <dgm:param type="txAnchorVert" val="mid"/>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parTxLTRAlign" val="l"/>
                <dgm:param type="parTxRTLAlign" val="r"/>
                <dgm:param type="shpTxLTRAlignCh" val="l"/>
                <dgm:param type="shpTxRTLAlignCh" val="r"/>
                <dgm:param type="stBulletLvl" val="0"/>
                <dgm:param type="txAnchorVertCh" val="mid"/>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parTxLTRAlign" val="l"/>
            <dgm:param type="parTxRTLAlign" val="r"/>
            <dgm:param type="shpTxLTRAlignCh" val="l"/>
            <dgm:param type="shpTxRTLAlignCh" val="r"/>
            <dgm:param type="txAnchorVert" val="mid"/>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parTxLTRAlign" val="l"/>
                <dgm:param type="parTxRTLAlign" val="r"/>
                <dgm:param type="shpTxLTRAlignCh" val="l"/>
                <dgm:param type="shpTxRTLAlignCh" val="r"/>
                <dgm:param type="stBulletLvl" val="0"/>
                <dgm:param type="txAnchorVertCh" val="mid"/>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15964E-0A53-4F93-8E67-6BFAB7B28E24}" type="datetimeFigureOut">
              <a:rPr lang="en-US" smtClean="0"/>
              <a:t>11/20/2025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D4A8C7-A76E-4CAC-AFE3-AFAF40AD5A18}" type="slidenum">
              <a:rPr lang="en-US" smtClean="0"/>
              <a:t>‹#›</a:t>
            </a:fld>
            <a:endParaRPr lang="en-US"/>
          </a:p>
        </p:txBody>
      </p:sp>
    </p:spTree>
    <p:extLst>
      <p:ext uri="{BB962C8B-B14F-4D97-AF65-F5344CB8AC3E}">
        <p14:creationId xmlns:p14="http://schemas.microsoft.com/office/powerpoint/2010/main" val="3332027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D4A8C7-A76E-4CAC-AFE3-AFAF40AD5A18}" type="slidenum">
              <a:rPr lang="en-US" smtClean="0"/>
              <a:t>1</a:t>
            </a:fld>
            <a:endParaRPr lang="en-US"/>
          </a:p>
        </p:txBody>
      </p:sp>
    </p:spTree>
    <p:extLst>
      <p:ext uri="{BB962C8B-B14F-4D97-AF65-F5344CB8AC3E}">
        <p14:creationId xmlns:p14="http://schemas.microsoft.com/office/powerpoint/2010/main" val="2526070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b="1" dirty="0"/>
              <a:t>Bureau of Forest and Wildlife.</a:t>
            </a:r>
          </a:p>
          <a:p>
            <a:pPr marL="0" marR="0" lvl="0" indent="0" algn="l" defTabSz="914400" rtl="0" eaLnBrk="1" fontAlgn="auto" latinLnBrk="0" hangingPunct="1">
              <a:lnSpc>
                <a:spcPct val="100000"/>
              </a:lnSpc>
              <a:spcBef>
                <a:spcPts val="0"/>
              </a:spcBef>
              <a:spcAft>
                <a:spcPts val="0"/>
              </a:spcAft>
              <a:buClrTx/>
              <a:buSzTx/>
              <a:buFontTx/>
              <a:buNone/>
              <a:defRPr/>
            </a:pPr>
            <a:r>
              <a:rPr lang="en-US" dirty="0"/>
              <a:t>- Established as part of an Act for conservation of the Forests of the Republic of Liberia </a:t>
            </a:r>
          </a:p>
          <a:p>
            <a:pPr marL="0" marR="0" lvl="0" indent="0" algn="l" defTabSz="914400" rtl="0" eaLnBrk="1" fontAlgn="auto" latinLnBrk="0" hangingPunct="1">
              <a:lnSpc>
                <a:spcPct val="100000"/>
              </a:lnSpc>
              <a:spcBef>
                <a:spcPts val="0"/>
              </a:spcBef>
              <a:spcAft>
                <a:spcPts val="0"/>
              </a:spcAft>
              <a:buClrTx/>
              <a:buSzTx/>
              <a:buFontTx/>
              <a:buNone/>
              <a:defRPr/>
            </a:pPr>
            <a:r>
              <a:rPr lang="en-US" dirty="0"/>
              <a:t>- It was gradually realized that the Bureau did not have the financial freedom and flexibility necessary to supervise the sector. </a:t>
            </a:r>
          </a:p>
          <a:p>
            <a:pPr marL="0" marR="0" lvl="0" indent="0" algn="l" defTabSz="914400" rtl="0" eaLnBrk="1" fontAlgn="auto" latinLnBrk="0" hangingPunct="1">
              <a:lnSpc>
                <a:spcPct val="100000"/>
              </a:lnSpc>
              <a:spcBef>
                <a:spcPts val="0"/>
              </a:spcBef>
              <a:spcAft>
                <a:spcPts val="0"/>
              </a:spcAft>
              <a:buClrTx/>
              <a:buSzTx/>
              <a:buFontTx/>
              <a:buNone/>
              <a:defRPr/>
            </a:pPr>
            <a:endParaRPr lang="en-US" dirty="0"/>
          </a:p>
          <a:p>
            <a:r>
              <a:rPr lang="en-US" b="1" dirty="0"/>
              <a:t>FDA.</a:t>
            </a:r>
          </a:p>
          <a:p>
            <a:r>
              <a:rPr lang="en-US" dirty="0">
                <a:solidFill>
                  <a:schemeClr val="bg1"/>
                </a:solidFill>
              </a:rPr>
              <a:t>- Act establishing FDA created by a Special Act on December 20, 1976. repealed all previous forestry and wildlife laws and granted the FDA the power to issue, amend and rescind forestry and wildlife regulations. </a:t>
            </a:r>
          </a:p>
          <a:p>
            <a:endParaRPr lang="en-US"/>
          </a:p>
        </p:txBody>
      </p:sp>
      <p:sp>
        <p:nvSpPr>
          <p:cNvPr id="4" name="Slide Number Placeholder 3"/>
          <p:cNvSpPr>
            <a:spLocks noGrp="1"/>
          </p:cNvSpPr>
          <p:nvPr>
            <p:ph type="sldNum" sz="quarter" idx="5"/>
          </p:nvPr>
        </p:nvSpPr>
        <p:spPr/>
        <p:txBody>
          <a:bodyPr/>
          <a:lstStyle/>
          <a:p>
            <a:fld id="{B3D4A8C7-A76E-4CAC-AFE3-AFAF40AD5A18}"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D4A8C7-A76E-4CAC-AFE3-AFAF40AD5A18}" type="slidenum">
              <a:rPr lang="en-US" smtClean="0"/>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2000" b="0" dirty="0"/>
              <a:t>Liberia’s VPA framework is significantly more complex than those of other partner countries, both in scope and structure. </a:t>
            </a:r>
          </a:p>
          <a:p>
            <a:r>
              <a:rPr lang="en-US" altLang="zh-CN" sz="2000" b="0" dirty="0"/>
              <a:t>Liberia’s agreement includes 11 principles, 49 indicators, and 132 verifiers,</a:t>
            </a:r>
            <a:r>
              <a:rPr lang="zh-CN" altLang="en-US" sz="2000" b="0" dirty="0"/>
              <a:t> </a:t>
            </a:r>
            <a:r>
              <a:rPr lang="en-US" altLang="zh-CN" sz="2000" b="0" dirty="0"/>
              <a:t>compared to </a:t>
            </a:r>
          </a:p>
          <a:p>
            <a:pPr lvl="1"/>
            <a:r>
              <a:rPr lang="en-US" altLang="zh-CN" sz="2000" b="0" dirty="0"/>
              <a:t>Ghana’s</a:t>
            </a:r>
            <a:r>
              <a:rPr lang="zh-CN" altLang="en-US" sz="2000" b="0" dirty="0"/>
              <a:t> </a:t>
            </a:r>
            <a:r>
              <a:rPr lang="en-US" altLang="zh-CN" sz="2000" b="0" dirty="0"/>
              <a:t>7 principles, and 22 criteria, </a:t>
            </a:r>
          </a:p>
          <a:p>
            <a:pPr lvl="1"/>
            <a:r>
              <a:rPr lang="en-US" altLang="zh-CN" sz="2000" b="0" dirty="0"/>
              <a:t>Guyana’s 7 principles, 12 indicators, and 12 verifiers,</a:t>
            </a:r>
            <a:r>
              <a:rPr lang="zh-CN" altLang="en-US" sz="2000" b="0" dirty="0"/>
              <a:t> </a:t>
            </a:r>
            <a:r>
              <a:rPr lang="en-US" altLang="zh-CN" sz="2000" b="0" dirty="0"/>
              <a:t>and</a:t>
            </a:r>
          </a:p>
          <a:p>
            <a:pPr lvl="1"/>
            <a:r>
              <a:rPr lang="en-US" altLang="zh-CN" sz="2000" b="0" dirty="0"/>
              <a:t> Indonesia’s 4 principles, 10 indicators, and 13 verifiers.</a:t>
            </a:r>
            <a:r>
              <a:rPr lang="zh-CN" altLang="en-US" sz="2000" b="0" dirty="0"/>
              <a:t> </a:t>
            </a:r>
            <a:endParaRPr lang="en-US" altLang="zh-CN" sz="2000" b="0" dirty="0"/>
          </a:p>
          <a:p>
            <a:endParaRPr lang="x-none" dirty="0"/>
          </a:p>
        </p:txBody>
      </p:sp>
      <p:sp>
        <p:nvSpPr>
          <p:cNvPr id="4" name="Slide Number Placeholder 3"/>
          <p:cNvSpPr>
            <a:spLocks noGrp="1"/>
          </p:cNvSpPr>
          <p:nvPr>
            <p:ph type="sldNum" sz="quarter" idx="5"/>
          </p:nvPr>
        </p:nvSpPr>
        <p:spPr/>
        <p:txBody>
          <a:bodyPr/>
          <a:lstStyle/>
          <a:p>
            <a:fld id="{B3D4A8C7-A76E-4CAC-AFE3-AFAF40AD5A18}" type="slidenum">
              <a:rPr lang="x-none" smtClean="0"/>
              <a:t>10</a:t>
            </a:fld>
            <a:endParaRPr lang="x-none"/>
          </a:p>
        </p:txBody>
      </p:sp>
    </p:spTree>
    <p:extLst>
      <p:ext uri="{BB962C8B-B14F-4D97-AF65-F5344CB8AC3E}">
        <p14:creationId xmlns:p14="http://schemas.microsoft.com/office/powerpoint/2010/main" val="1363226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D4A8C7-A76E-4CAC-AFE3-AFAF40AD5A18}" type="slidenum">
              <a:rPr lang="en-US" smtClean="0"/>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D4A8C7-A76E-4CAC-AFE3-AFAF40AD5A18}" type="slidenum">
              <a:rPr lang="en-US" smtClean="0"/>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solidFill>
                  <a:srgbClr val="17703A"/>
                </a:solidFill>
                <a:latin typeface="Arial" panose="020B0604020202020204" pitchFamily="34" charset="0"/>
                <a:cs typeface="Arial" panose="020B0604020202020204" pitchFamily="34" charset="0"/>
              </a:defRPr>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1D8BD707-D9CF-40AE-B4C6-C98DA3205C09}" type="datetimeFigureOut">
              <a:rPr lang="en-US" smtClean="0"/>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lvl1pPr>
              <a:defRPr>
                <a:solidFill>
                  <a:srgbClr val="17703A"/>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1D8BD707-D9CF-40AE-B4C6-C98DA3205C09}" type="datetimeFigureOut">
              <a:rPr lang="en-US" smtClean="0"/>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
        <p:nvSpPr>
          <p:cNvPr id="2" name="Title Placeholder 1"/>
          <p:cNvSpPr>
            <a:spLocks noGrp="1"/>
          </p:cNvSpPr>
          <p:nvPr>
            <p:ph type="title"/>
          </p:nvPr>
        </p:nvSpPr>
        <p:spPr>
          <a:xfrm>
            <a:off x="1199456" y="188640"/>
            <a:ext cx="96774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ing and bullets">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01372"/>
            <a:ext cx="10515600" cy="4485141"/>
          </a:xfrm>
        </p:spPr>
        <p:txBody>
          <a:bodyPr/>
          <a:lstStyle>
            <a:lvl1pPr marL="342900" indent="-342900">
              <a:buClr>
                <a:schemeClr val="accent1"/>
              </a:buClr>
              <a:buFont typeface="Arial" panose="020B0604020202020204"/>
              <a:buChar char="•"/>
              <a:defRPr>
                <a:solidFill>
                  <a:schemeClr val="tx1">
                    <a:lumMod val="90000"/>
                    <a:lumOff val="10000"/>
                  </a:schemeClr>
                </a:solidFill>
                <a:latin typeface="Arial" panose="020B0604020202020204" pitchFamily="34" charset="0"/>
                <a:cs typeface="Arial" panose="020B0604020202020204" pitchFamily="34" charset="0"/>
              </a:defRPr>
            </a:lvl1pPr>
            <a:lvl2pPr>
              <a:buClr>
                <a:schemeClr val="accent1"/>
              </a:buClr>
              <a:defRPr>
                <a:solidFill>
                  <a:schemeClr val="tx1">
                    <a:lumMod val="90000"/>
                    <a:lumOff val="10000"/>
                  </a:schemeClr>
                </a:solidFill>
                <a:latin typeface="Arial" panose="020B0604020202020204" pitchFamily="34" charset="0"/>
                <a:cs typeface="Arial" panose="020B0604020202020204" pitchFamily="34" charset="0"/>
              </a:defRPr>
            </a:lvl2pPr>
            <a:lvl3pPr>
              <a:buClr>
                <a:schemeClr val="accent1"/>
              </a:buClr>
              <a:defRPr>
                <a:solidFill>
                  <a:schemeClr val="tx1">
                    <a:lumMod val="90000"/>
                    <a:lumOff val="10000"/>
                  </a:schemeClr>
                </a:solidFill>
                <a:latin typeface="Arial" panose="020B0604020202020204" pitchFamily="34" charset="0"/>
                <a:cs typeface="Arial" panose="020B0604020202020204" pitchFamily="34" charset="0"/>
              </a:defRPr>
            </a:lvl3pPr>
            <a:lvl4pPr>
              <a:buClr>
                <a:schemeClr val="accent1"/>
              </a:buClr>
              <a:defRPr>
                <a:solidFill>
                  <a:schemeClr val="tx1">
                    <a:lumMod val="90000"/>
                    <a:lumOff val="10000"/>
                  </a:schemeClr>
                </a:solidFill>
                <a:latin typeface="Arial" panose="020B0604020202020204" pitchFamily="34" charset="0"/>
                <a:cs typeface="Arial" panose="020B0604020202020204" pitchFamily="34" charset="0"/>
              </a:defRPr>
            </a:lvl4pPr>
            <a:lvl5pPr>
              <a:buClr>
                <a:schemeClr val="accent1"/>
              </a:buClr>
              <a:defRPr>
                <a:solidFill>
                  <a:schemeClr val="tx1">
                    <a:lumMod val="90000"/>
                    <a:lumOff val="10000"/>
                  </a:schemeClr>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Title Placeholder 1"/>
          <p:cNvSpPr>
            <a:spLocks noGrp="1"/>
          </p:cNvSpPr>
          <p:nvPr>
            <p:ph type="title"/>
          </p:nvPr>
        </p:nvSpPr>
        <p:spPr>
          <a:xfrm>
            <a:off x="1199456" y="188640"/>
            <a:ext cx="96774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eading, sub-heading and bullets">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47257"/>
            <a:ext cx="10515600" cy="3839255"/>
          </a:xfrm>
        </p:spPr>
        <p:txBody>
          <a:bodyPr/>
          <a:lstStyle>
            <a:lvl1pPr marL="342900" indent="-342900">
              <a:buClr>
                <a:schemeClr val="accent1"/>
              </a:buClr>
              <a:buFont typeface="Arial" panose="020B0604020202020204"/>
              <a:buChar char="•"/>
              <a:defRPr>
                <a:solidFill>
                  <a:schemeClr val="tx1">
                    <a:lumMod val="90000"/>
                    <a:lumOff val="10000"/>
                  </a:schemeClr>
                </a:solidFill>
                <a:latin typeface="Arial" panose="020B0604020202020204" pitchFamily="34" charset="0"/>
                <a:cs typeface="Arial" panose="020B0604020202020204" pitchFamily="34" charset="0"/>
              </a:defRPr>
            </a:lvl1pPr>
            <a:lvl2pPr>
              <a:buClr>
                <a:schemeClr val="accent1"/>
              </a:buClr>
              <a:defRPr>
                <a:solidFill>
                  <a:schemeClr val="tx1">
                    <a:lumMod val="90000"/>
                    <a:lumOff val="10000"/>
                  </a:schemeClr>
                </a:solidFill>
                <a:latin typeface="Arial" panose="020B0604020202020204" pitchFamily="34" charset="0"/>
                <a:cs typeface="Arial" panose="020B0604020202020204" pitchFamily="34" charset="0"/>
              </a:defRPr>
            </a:lvl2pPr>
            <a:lvl3pPr>
              <a:buClr>
                <a:schemeClr val="accent1"/>
              </a:buClr>
              <a:defRPr>
                <a:solidFill>
                  <a:schemeClr val="tx1">
                    <a:lumMod val="90000"/>
                    <a:lumOff val="10000"/>
                  </a:schemeClr>
                </a:solidFill>
                <a:latin typeface="Arial" panose="020B0604020202020204" pitchFamily="34" charset="0"/>
                <a:cs typeface="Arial" panose="020B0604020202020204" pitchFamily="34" charset="0"/>
              </a:defRPr>
            </a:lvl3pPr>
            <a:lvl4pPr>
              <a:buClr>
                <a:schemeClr val="accent1"/>
              </a:buClr>
              <a:defRPr>
                <a:solidFill>
                  <a:schemeClr val="tx1">
                    <a:lumMod val="90000"/>
                    <a:lumOff val="10000"/>
                  </a:schemeClr>
                </a:solidFill>
                <a:latin typeface="Arial" panose="020B0604020202020204" pitchFamily="34" charset="0"/>
                <a:cs typeface="Arial" panose="020B0604020202020204" pitchFamily="34" charset="0"/>
              </a:defRPr>
            </a:lvl4pPr>
            <a:lvl5pPr>
              <a:buClr>
                <a:schemeClr val="accent1"/>
              </a:buClr>
              <a:defRPr>
                <a:solidFill>
                  <a:schemeClr val="tx1">
                    <a:lumMod val="90000"/>
                    <a:lumOff val="10000"/>
                  </a:schemeClr>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838200" y="1653811"/>
            <a:ext cx="10515600" cy="806361"/>
          </a:xfrm>
        </p:spPr>
        <p:txBody>
          <a:bodyPr anchor="ctr" anchorCtr="0">
            <a:normAutofit/>
          </a:bodyPr>
          <a:lstStyle>
            <a:lvl1pPr marL="0" indent="0">
              <a:buNone/>
              <a:defRPr sz="2400" b="0">
                <a:solidFill>
                  <a:schemeClr val="accent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 name="Title Placeholder 1"/>
          <p:cNvSpPr>
            <a:spLocks noGrp="1"/>
          </p:cNvSpPr>
          <p:nvPr>
            <p:ph type="title"/>
          </p:nvPr>
        </p:nvSpPr>
        <p:spPr>
          <a:xfrm>
            <a:off x="1199456" y="188640"/>
            <a:ext cx="96774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hoto, heading and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60803" y="430213"/>
            <a:ext cx="5534812" cy="1143000"/>
          </a:xfrm>
        </p:spPr>
        <p:txBody>
          <a:bodyPr wrap="square" anchor="b">
            <a:normAutofit/>
          </a:bodyPr>
          <a:lstStyle>
            <a:lvl1pPr>
              <a:defRPr sz="4000" b="0">
                <a:solidFill>
                  <a:srgbClr val="17703A"/>
                </a:solidFill>
              </a:defRPr>
            </a:lvl1pPr>
          </a:lstStyle>
          <a:p>
            <a:r>
              <a:rPr lang="en-CA" dirty="0"/>
              <a:t>Click to edit </a:t>
            </a:r>
            <a:br>
              <a:rPr lang="en-CA" dirty="0"/>
            </a:br>
            <a:r>
              <a:rPr lang="en-CA" dirty="0"/>
              <a:t>Master title style</a:t>
            </a:r>
            <a:endParaRPr lang="en-US" dirty="0"/>
          </a:p>
        </p:txBody>
      </p:sp>
      <p:sp>
        <p:nvSpPr>
          <p:cNvPr id="6" name="Content Placeholder 3"/>
          <p:cNvSpPr>
            <a:spLocks noGrp="1"/>
          </p:cNvSpPr>
          <p:nvPr>
            <p:ph sz="half" idx="2"/>
          </p:nvPr>
        </p:nvSpPr>
        <p:spPr>
          <a:xfrm>
            <a:off x="5960803" y="1756229"/>
            <a:ext cx="5534813" cy="4630284"/>
          </a:xfrm>
        </p:spPr>
        <p:txBody>
          <a:bodyPr>
            <a:normAutofit/>
          </a:bodyPr>
          <a:lstStyle>
            <a:lvl1pPr marL="342900" indent="-342900">
              <a:buClr>
                <a:schemeClr val="accent1"/>
              </a:buClr>
              <a:buFont typeface="Arial" panose="020B0604020202020204"/>
              <a:buChar char="•"/>
              <a:defRPr sz="2400">
                <a:solidFill>
                  <a:srgbClr val="000000"/>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p:txBody>
      </p:sp>
      <p:sp>
        <p:nvSpPr>
          <p:cNvPr id="4" name="Picture Placeholder 3"/>
          <p:cNvSpPr>
            <a:spLocks noGrp="1"/>
          </p:cNvSpPr>
          <p:nvPr>
            <p:ph type="pic" sz="quarter" idx="10" hasCustomPrompt="1"/>
          </p:nvPr>
        </p:nvSpPr>
        <p:spPr>
          <a:xfrm>
            <a:off x="0" y="0"/>
            <a:ext cx="5302251" cy="6858000"/>
          </a:xfrm>
        </p:spPr>
        <p:txBody>
          <a:bodyPr anchor="ctr" anchorCtr="1"/>
          <a:lstStyle>
            <a:lvl1pPr marL="0" marR="0" indent="0" algn="l" defTabSz="457200" rtl="0" eaLnBrk="1" fontAlgn="auto" latinLnBrk="0" hangingPunct="1">
              <a:lnSpc>
                <a:spcPct val="100000"/>
              </a:lnSpc>
              <a:spcBef>
                <a:spcPct val="20000"/>
              </a:spcBef>
              <a:spcAft>
                <a:spcPts val="0"/>
              </a:spcAft>
              <a:buClrTx/>
              <a:buSzTx/>
              <a:buFont typeface="Arial" panose="020B0604020202020204"/>
              <a:buNone/>
              <a:defRPr sz="1400" i="1">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a:buNone/>
              <a:defRPr/>
            </a:pPr>
            <a:r>
              <a:rPr lang="en-US" noProof="0" dirty="0"/>
              <a:t>Insert Photo or Drag &amp; Drop your Photo</a:t>
            </a:r>
          </a:p>
          <a:p>
            <a:endParaRPr lang="es-E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x-none"/>
          </a:p>
        </p:txBody>
      </p:sp>
      <p:sp>
        <p:nvSpPr>
          <p:cNvPr id="3" name="Text Placeholder 2"/>
          <p:cNvSpPr>
            <a:spLocks noGrp="1"/>
          </p:cNvSpPr>
          <p:nvPr>
            <p:ph type="body"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p:cNvSpPr>
            <a:spLocks noGrp="1"/>
          </p:cNvSpPr>
          <p:nvPr>
            <p:ph type="dt" sz="half" idx="10"/>
          </p:nvPr>
        </p:nvSpPr>
        <p:spPr/>
        <p:txBody>
          <a:bodyPr/>
          <a:lstStyle/>
          <a:p>
            <a:fld id="{544385C5-4803-4FBA-BA6F-83BEE99FB17E}" type="datetimeFigureOut">
              <a:rPr lang="x-none" smtClean="0"/>
              <a:t>11/20/2025</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B2D4236B-DCD5-464B-B2F2-BE0C8D419B46}" type="slidenum">
              <a:rPr lang="x-none" smtClean="0"/>
              <a:t>‹#›</a:t>
            </a:fld>
            <a:endParaRPr lang="x-non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1D8BD707-D9CF-40AE-B4C6-C98DA3205C09}" type="datetimeFigureOut">
              <a:rPr lang="en-US" smtClean="0"/>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
        <p:nvSpPr>
          <p:cNvPr id="7" name="Title Placeholder 1"/>
          <p:cNvSpPr>
            <a:spLocks noGrp="1"/>
          </p:cNvSpPr>
          <p:nvPr>
            <p:ph type="title"/>
          </p:nvPr>
        </p:nvSpPr>
        <p:spPr>
          <a:xfrm>
            <a:off x="1199456" y="188640"/>
            <a:ext cx="96774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17703A"/>
                </a:solidFill>
                <a:latin typeface="Arial" panose="020B0604020202020204" pitchFamily="34" charset="0"/>
                <a:cs typeface="Arial" panose="020B0604020202020204" pitchFamily="34" charset="0"/>
              </a:defRPr>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
        <p:nvSpPr>
          <p:cNvPr id="8" name="Title Placeholder 1"/>
          <p:cNvSpPr>
            <a:spLocks noGrp="1"/>
          </p:cNvSpPr>
          <p:nvPr>
            <p:ph type="title"/>
          </p:nvPr>
        </p:nvSpPr>
        <p:spPr>
          <a:xfrm>
            <a:off x="1199456" y="188640"/>
            <a:ext cx="96774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11/20/2025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dirty="0"/>
          </a:p>
        </p:txBody>
      </p:sp>
      <p:sp>
        <p:nvSpPr>
          <p:cNvPr id="2" name="Title Placeholder 1"/>
          <p:cNvSpPr>
            <a:spLocks noGrp="1"/>
          </p:cNvSpPr>
          <p:nvPr>
            <p:ph type="title"/>
          </p:nvPr>
        </p:nvSpPr>
        <p:spPr>
          <a:xfrm>
            <a:off x="1199456" y="188640"/>
            <a:ext cx="96774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t>11/20/2025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dirty="0"/>
          </a:p>
        </p:txBody>
      </p:sp>
      <p:sp>
        <p:nvSpPr>
          <p:cNvPr id="2" name="Title Placeholder 1"/>
          <p:cNvSpPr>
            <a:spLocks noGrp="1"/>
          </p:cNvSpPr>
          <p:nvPr>
            <p:ph type="title"/>
          </p:nvPr>
        </p:nvSpPr>
        <p:spPr>
          <a:xfrm>
            <a:off x="1199456" y="188640"/>
            <a:ext cx="96774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11/20/2025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solidFill>
                  <a:srgbClr val="17703A"/>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99456" y="188640"/>
            <a:ext cx="96774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11/20/2025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dirty="0"/>
          </a:p>
        </p:txBody>
      </p:sp>
      <p:pic>
        <p:nvPicPr>
          <p:cNvPr id="7" name="Picture 6"/>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a:xfrm>
            <a:off x="11010900" y="228600"/>
            <a:ext cx="876300" cy="876300"/>
          </a:xfrm>
          <a:prstGeom prst="rect">
            <a:avLst/>
          </a:prstGeom>
        </p:spPr>
      </p:pic>
      <p:pic>
        <p:nvPicPr>
          <p:cNvPr id="8" name="Picture 7"/>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a:xfrm>
            <a:off x="304800" y="228600"/>
            <a:ext cx="828283" cy="8763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rgbClr val="17703A"/>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https://encrypted-tbn0.gstatic.com/images?q=tbn:ANd9GcRx2LPzWdYlfLRK_yZlZLejcyLEaikOwTkF7Q&amp;s" TargetMode="External"/><Relationship Id="rId5" Type="http://schemas.openxmlformats.org/officeDocument/2006/relationships/image" Target="../media/image25.png"/><Relationship Id="rId4" Type="http://schemas.openxmlformats.org/officeDocument/2006/relationships/image" Target="https://upload.wikimedia.org/wikipedia/commons/thumb/b/b7/Flag_of_Europe.svg/2560px-Flag_of_Europe.svg.png" TargetMode="Externa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5.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5.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5.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hyperlink" Target="mailto:gwkorvayan@yahoo.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1695" cy="6858000"/>
          </a:xfrm>
          <a:custGeom>
            <a:avLst/>
            <a:gdLst/>
            <a:ahLst/>
            <a:cxnLst/>
            <a:rect l="l" t="t" r="r" b="b"/>
            <a:pathLst>
              <a:path w="12191695" h="6858000">
                <a:moveTo>
                  <a:pt x="0" y="0"/>
                </a:moveTo>
                <a:lnTo>
                  <a:pt x="12191695" y="0"/>
                </a:lnTo>
                <a:lnTo>
                  <a:pt x="12191695" y="6858000"/>
                </a:lnTo>
                <a:lnTo>
                  <a:pt x="0" y="6858000"/>
                </a:lnTo>
                <a:lnTo>
                  <a:pt x="0" y="0"/>
                </a:lnTo>
                <a:close/>
              </a:path>
            </a:pathLst>
          </a:custGeom>
          <a:blipFill>
            <a:blip r:embed="rId3">
              <a:extLst>
                <a:ext uri="{28A0092B-C50C-407E-A947-70E740481C1C}">
                  <a14:useLocalDpi xmlns:a14="http://schemas.microsoft.com/office/drawing/2010/main" val="0"/>
                </a:ext>
              </a:extLst>
            </a:blip>
            <a:stretch>
              <a:fillRect/>
            </a:stretch>
          </a:blipFill>
        </p:spPr>
        <p:txBody>
          <a:bodyPr/>
          <a:lstStyle/>
          <a:p>
            <a:endParaRPr lang="en-US"/>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8" y="-28389"/>
            <a:ext cx="12191695" cy="6900848"/>
          </a:xfrm>
          <a:prstGeom prst="rect">
            <a:avLst/>
          </a:prstGeom>
        </p:spPr>
      </p:pic>
      <p:sp>
        <p:nvSpPr>
          <p:cNvPr id="5" name="AutoShape 5"/>
          <p:cNvSpPr/>
          <p:nvPr/>
        </p:nvSpPr>
        <p:spPr>
          <a:xfrm>
            <a:off x="1829426" y="-28389"/>
            <a:ext cx="8533774" cy="6985781"/>
          </a:xfrm>
          <a:prstGeom prst="rect">
            <a:avLst/>
          </a:prstGeom>
          <a:solidFill>
            <a:schemeClr val="bg1"/>
          </a:solidFill>
          <a:ln w="76200">
            <a:noFill/>
          </a:ln>
        </p:spPr>
        <p:txBody>
          <a:bodyPr/>
          <a:lstStyle/>
          <a:p>
            <a:endParaRPr lang="en-US"/>
          </a:p>
        </p:txBody>
      </p:sp>
      <p:sp>
        <p:nvSpPr>
          <p:cNvPr id="6" name="AutoShape 6"/>
          <p:cNvSpPr/>
          <p:nvPr/>
        </p:nvSpPr>
        <p:spPr>
          <a:xfrm>
            <a:off x="3931974" y="3733800"/>
            <a:ext cx="4328052" cy="0"/>
          </a:xfrm>
          <a:prstGeom prst="line">
            <a:avLst/>
          </a:prstGeom>
          <a:ln w="28575" cap="flat">
            <a:solidFill>
              <a:srgbClr val="17703A"/>
            </a:solidFill>
            <a:prstDash val="solid"/>
            <a:headEnd type="none" w="sm" len="sm"/>
            <a:tailEnd type="none" w="sm" len="sm"/>
          </a:ln>
        </p:spPr>
        <p:txBody>
          <a:bodyPr/>
          <a:lstStyle/>
          <a:p>
            <a:endParaRPr lang="en-US"/>
          </a:p>
        </p:txBody>
      </p:sp>
      <p:sp>
        <p:nvSpPr>
          <p:cNvPr id="8" name="Freeform 8"/>
          <p:cNvSpPr/>
          <p:nvPr/>
        </p:nvSpPr>
        <p:spPr>
          <a:xfrm>
            <a:off x="2106529" y="228600"/>
            <a:ext cx="941471" cy="994193"/>
          </a:xfrm>
          <a:custGeom>
            <a:avLst/>
            <a:gdLst/>
            <a:ahLst/>
            <a:cxnLst/>
            <a:rect l="l" t="t" r="r" b="b"/>
            <a:pathLst>
              <a:path w="941471" h="994193">
                <a:moveTo>
                  <a:pt x="0" y="0"/>
                </a:moveTo>
                <a:lnTo>
                  <a:pt x="941471" y="0"/>
                </a:lnTo>
                <a:lnTo>
                  <a:pt x="941471" y="994193"/>
                </a:lnTo>
                <a:lnTo>
                  <a:pt x="0" y="994193"/>
                </a:lnTo>
                <a:lnTo>
                  <a:pt x="0" y="0"/>
                </a:lnTo>
                <a:close/>
              </a:path>
            </a:pathLst>
          </a:custGeom>
          <a:blipFill>
            <a:blip r:embed="rId5"/>
            <a:stretch>
              <a:fillRect/>
            </a:stretch>
          </a:blipFill>
        </p:spPr>
        <p:txBody>
          <a:bodyPr/>
          <a:lstStyle/>
          <a:p>
            <a:endParaRPr lang="en-US"/>
          </a:p>
        </p:txBody>
      </p:sp>
      <p:sp>
        <p:nvSpPr>
          <p:cNvPr id="11" name="TextBox 11"/>
          <p:cNvSpPr txBox="1"/>
          <p:nvPr/>
        </p:nvSpPr>
        <p:spPr>
          <a:xfrm>
            <a:off x="2855641" y="3994599"/>
            <a:ext cx="6574118" cy="1763944"/>
          </a:xfrm>
          <a:prstGeom prst="rect">
            <a:avLst/>
          </a:prstGeom>
        </p:spPr>
        <p:txBody>
          <a:bodyPr wrap="square" lIns="0" tIns="0" rIns="0" bIns="0" rtlCol="0" anchor="t">
            <a:spAutoFit/>
          </a:bodyPr>
          <a:lstStyle/>
          <a:p>
            <a:pPr algn="ctr">
              <a:lnSpc>
                <a:spcPts val="2800"/>
              </a:lnSpc>
              <a:spcBef>
                <a:spcPct val="0"/>
              </a:spcBef>
            </a:pPr>
            <a:r>
              <a:rPr lang="en-US" sz="2000" dirty="0">
                <a:solidFill>
                  <a:srgbClr val="17703A"/>
                </a:solidFill>
                <a:latin typeface="Arial" panose="020B0604020202020204" pitchFamily="34" charset="0"/>
                <a:ea typeface="Montserrat"/>
                <a:cs typeface="Arial" panose="020B0604020202020204" pitchFamily="34" charset="0"/>
                <a:sym typeface="Montserrat"/>
              </a:rPr>
              <a:t>Presented by:</a:t>
            </a:r>
          </a:p>
          <a:p>
            <a:pPr algn="ctr">
              <a:lnSpc>
                <a:spcPts val="2800"/>
              </a:lnSpc>
              <a:spcBef>
                <a:spcPct val="0"/>
              </a:spcBef>
            </a:pPr>
            <a:r>
              <a:rPr lang="de-DE" sz="2000" dirty="0">
                <a:solidFill>
                  <a:srgbClr val="17703A"/>
                </a:solidFill>
                <a:latin typeface="Arial" panose="020B0604020202020204" pitchFamily="34" charset="0"/>
                <a:cs typeface="Arial" panose="020B0604020202020204" pitchFamily="34" charset="0"/>
              </a:rPr>
              <a:t>Atty. Hon. Gertrude Wede Korvayan Nyaley</a:t>
            </a:r>
            <a:br>
              <a:rPr lang="en-US" sz="2000" dirty="0">
                <a:solidFill>
                  <a:srgbClr val="17703A"/>
                </a:solidFill>
                <a:latin typeface="Arial" panose="020B0604020202020204" pitchFamily="34" charset="0"/>
                <a:cs typeface="Arial" panose="020B0604020202020204" pitchFamily="34" charset="0"/>
              </a:rPr>
            </a:br>
            <a:r>
              <a:rPr lang="en-US" sz="2000" dirty="0">
                <a:solidFill>
                  <a:srgbClr val="17703A"/>
                </a:solidFill>
                <a:latin typeface="Arial" panose="020B0604020202020204" pitchFamily="34" charset="0"/>
                <a:cs typeface="Arial" panose="020B0604020202020204" pitchFamily="34" charset="0"/>
              </a:rPr>
              <a:t>Deputy Managing Director for Commercial &amp; </a:t>
            </a:r>
            <a:br>
              <a:rPr lang="en-US" sz="2000" dirty="0">
                <a:solidFill>
                  <a:srgbClr val="17703A"/>
                </a:solidFill>
                <a:latin typeface="Arial" panose="020B0604020202020204" pitchFamily="34" charset="0"/>
                <a:cs typeface="Arial" panose="020B0604020202020204" pitchFamily="34" charset="0"/>
              </a:rPr>
            </a:br>
            <a:r>
              <a:rPr lang="en-US" sz="2000" dirty="0">
                <a:solidFill>
                  <a:srgbClr val="17703A"/>
                </a:solidFill>
                <a:latin typeface="Arial" panose="020B0604020202020204" pitchFamily="34" charset="0"/>
                <a:cs typeface="Arial" panose="020B0604020202020204" pitchFamily="34" charset="0"/>
              </a:rPr>
              <a:t>Technical Services (FDA)</a:t>
            </a:r>
            <a:br>
              <a:rPr lang="en-US" sz="2400" b="1" dirty="0">
                <a:solidFill>
                  <a:schemeClr val="accent2">
                    <a:lumMod val="75000"/>
                  </a:schemeClr>
                </a:solidFill>
              </a:rPr>
            </a:br>
            <a:endParaRPr lang="en-US" sz="2000" dirty="0">
              <a:solidFill>
                <a:srgbClr val="17703A"/>
              </a:solidFill>
              <a:latin typeface="Arial" panose="020B0604020202020204" pitchFamily="34" charset="0"/>
              <a:ea typeface="Montserrat"/>
              <a:cs typeface="Arial" panose="020B0604020202020204" pitchFamily="34" charset="0"/>
              <a:sym typeface="Montserrat"/>
            </a:endParaRPr>
          </a:p>
        </p:txBody>
      </p:sp>
      <p:sp>
        <p:nvSpPr>
          <p:cNvPr id="9" name="TextBox 9"/>
          <p:cNvSpPr txBox="1"/>
          <p:nvPr/>
        </p:nvSpPr>
        <p:spPr>
          <a:xfrm>
            <a:off x="2551479" y="2170494"/>
            <a:ext cx="7069999" cy="1358321"/>
          </a:xfrm>
          <a:prstGeom prst="rect">
            <a:avLst/>
          </a:prstGeom>
        </p:spPr>
        <p:txBody>
          <a:bodyPr lIns="0" tIns="0" rIns="0" bIns="0" rtlCol="0" anchor="t">
            <a:spAutoFit/>
          </a:bodyPr>
          <a:lstStyle/>
          <a:p>
            <a:pPr algn="ctr">
              <a:lnSpc>
                <a:spcPts val="3640"/>
              </a:lnSpc>
            </a:pPr>
            <a:r>
              <a:rPr lang="en-US" sz="2800" b="1" dirty="0">
                <a:solidFill>
                  <a:srgbClr val="17703A"/>
                </a:solidFill>
                <a:latin typeface="Montserrat Ultra-Bold" panose="00000900000000000000"/>
                <a:ea typeface="Montserrat Ultra-Bold" panose="00000900000000000000"/>
                <a:cs typeface="Montserrat Ultra-Bold" panose="00000900000000000000"/>
                <a:sym typeface="Montserrat Ultra-Bold" panose="00000900000000000000"/>
              </a:rPr>
              <a:t>A new environment: Opportunities and Challenges </a:t>
            </a:r>
            <a:endParaRPr lang="en-US"/>
          </a:p>
          <a:p>
            <a:pPr algn="ctr">
              <a:lnSpc>
                <a:spcPts val="3640"/>
              </a:lnSpc>
            </a:pPr>
            <a:endParaRPr lang="en-US" sz="2800" b="1" dirty="0">
              <a:solidFill>
                <a:srgbClr val="17703A"/>
              </a:solidFill>
              <a:latin typeface="Montserrat Ultra-Bold" panose="00000900000000000000"/>
              <a:ea typeface="Montserrat Ultra-Bold" panose="00000900000000000000"/>
              <a:cs typeface="Montserrat Ultra-Bold" panose="00000900000000000000"/>
              <a:sym typeface="Montserrat Ultra-Bold" panose="00000900000000000000"/>
            </a:endParaRPr>
          </a:p>
        </p:txBody>
      </p:sp>
      <p:sp>
        <p:nvSpPr>
          <p:cNvPr id="10" name="TextBox 10"/>
          <p:cNvSpPr txBox="1"/>
          <p:nvPr/>
        </p:nvSpPr>
        <p:spPr>
          <a:xfrm>
            <a:off x="2743200" y="1624572"/>
            <a:ext cx="6686559" cy="373885"/>
          </a:xfrm>
          <a:prstGeom prst="rect">
            <a:avLst/>
          </a:prstGeom>
        </p:spPr>
        <p:txBody>
          <a:bodyPr lIns="0" tIns="0" rIns="0" bIns="0" rtlCol="0" anchor="t">
            <a:spAutoFit/>
          </a:bodyPr>
          <a:lstStyle/>
          <a:p>
            <a:pPr algn="ctr">
              <a:lnSpc>
                <a:spcPts val="3175"/>
              </a:lnSpc>
              <a:spcBef>
                <a:spcPct val="0"/>
              </a:spcBef>
            </a:pPr>
            <a:r>
              <a:rPr lang="en-US" sz="2265" dirty="0">
                <a:solidFill>
                  <a:srgbClr val="17703A"/>
                </a:solidFill>
                <a:latin typeface="Arial" panose="020B0604020202020204" pitchFamily="34" charset="0"/>
                <a:ea typeface="Montserrat"/>
                <a:cs typeface="Arial" panose="020B0604020202020204" pitchFamily="34" charset="0"/>
                <a:sym typeface="Montserrat"/>
              </a:rPr>
              <a:t>FORESTRY DEVELOPMENT AUTHORITY (FDA)</a:t>
            </a:r>
          </a:p>
        </p:txBody>
      </p:sp>
      <p:sp>
        <p:nvSpPr>
          <p:cNvPr id="12" name="TextBox 12"/>
          <p:cNvSpPr txBox="1"/>
          <p:nvPr/>
        </p:nvSpPr>
        <p:spPr>
          <a:xfrm>
            <a:off x="3232107" y="3249550"/>
            <a:ext cx="5727479" cy="327654"/>
          </a:xfrm>
          <a:prstGeom prst="rect">
            <a:avLst/>
          </a:prstGeom>
        </p:spPr>
        <p:txBody>
          <a:bodyPr lIns="0" tIns="0" rIns="0" bIns="0" rtlCol="0" anchor="t">
            <a:spAutoFit/>
          </a:bodyPr>
          <a:lstStyle/>
          <a:p>
            <a:pPr algn="ctr">
              <a:lnSpc>
                <a:spcPts val="2800"/>
              </a:lnSpc>
              <a:spcBef>
                <a:spcPct val="0"/>
              </a:spcBef>
            </a:pPr>
            <a:r>
              <a:rPr lang="en-US" sz="2000" dirty="0">
                <a:solidFill>
                  <a:srgbClr val="17703A"/>
                </a:solidFill>
                <a:latin typeface="Arial" panose="020B0604020202020204" pitchFamily="34" charset="0"/>
                <a:ea typeface="Montserrat"/>
                <a:cs typeface="Arial" panose="020B0604020202020204" pitchFamily="34" charset="0"/>
                <a:sym typeface="Montserrat"/>
              </a:rPr>
              <a:t>Liberia National Forest Forum November 3,  2025</a:t>
            </a:r>
          </a:p>
        </p:txBody>
      </p:sp>
      <p:sp>
        <p:nvSpPr>
          <p:cNvPr id="3" name="TextBox 2"/>
          <p:cNvSpPr txBox="1"/>
          <p:nvPr/>
        </p:nvSpPr>
        <p:spPr>
          <a:xfrm>
            <a:off x="13181162" y="-3674853"/>
            <a:ext cx="184731" cy="369332"/>
          </a:xfrm>
          <a:prstGeom prst="rect">
            <a:avLst/>
          </a:prstGeom>
          <a:solidFill>
            <a:schemeClr val="bg1"/>
          </a:solidFill>
        </p:spPr>
        <p:txBody>
          <a:bodyPr wrap="none" rtlCol="0">
            <a:spAutoFit/>
          </a:bodyPr>
          <a:lstStyle/>
          <a:p>
            <a:endParaRPr lang="en-GB" dirty="0"/>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71881" y="170072"/>
            <a:ext cx="956567" cy="956567"/>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2300994" y="6190618"/>
            <a:ext cx="7590012" cy="4787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8D81B-6A3F-AB67-762E-8F7B357C23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DF91D7-57C5-D286-6FBA-579264A28F94}"/>
              </a:ext>
            </a:extLst>
          </p:cNvPr>
          <p:cNvSpPr>
            <a:spLocks noGrp="1"/>
          </p:cNvSpPr>
          <p:nvPr>
            <p:ph type="title"/>
          </p:nvPr>
        </p:nvSpPr>
        <p:spPr>
          <a:xfrm>
            <a:off x="191344" y="1961984"/>
            <a:ext cx="3350879" cy="2934031"/>
          </a:xfrm>
        </p:spPr>
        <p:txBody>
          <a:bodyPr anchor="ctr">
            <a:normAutofit/>
          </a:bodyPr>
          <a:lstStyle/>
          <a:p>
            <a:pPr algn="ctr"/>
            <a:r>
              <a:rPr lang="en-US" sz="3600" dirty="0"/>
              <a:t>Recent Developments</a:t>
            </a:r>
            <a:br>
              <a:rPr lang="en-US" sz="3600" dirty="0"/>
            </a:br>
            <a:r>
              <a:rPr lang="en-US" sz="3600" dirty="0"/>
              <a:t>Specific Examples</a:t>
            </a:r>
            <a:br>
              <a:rPr lang="en-US" sz="3600" dirty="0"/>
            </a:br>
            <a:r>
              <a:rPr lang="en-US" sz="3600" dirty="0"/>
              <a:t>(continues)</a:t>
            </a:r>
            <a:endParaRPr lang="x-none" sz="3600" dirty="0"/>
          </a:p>
        </p:txBody>
      </p:sp>
      <p:sp>
        <p:nvSpPr>
          <p:cNvPr id="3" name="Content Placeholder 2">
            <a:extLst>
              <a:ext uri="{FF2B5EF4-FFF2-40B4-BE49-F238E27FC236}">
                <a16:creationId xmlns:a16="http://schemas.microsoft.com/office/drawing/2014/main" id="{0EE5C825-3B70-60F2-E12E-E7B4EA80D3ED}"/>
              </a:ext>
            </a:extLst>
          </p:cNvPr>
          <p:cNvSpPr>
            <a:spLocks noGrp="1"/>
          </p:cNvSpPr>
          <p:nvPr>
            <p:ph idx="1"/>
          </p:nvPr>
        </p:nvSpPr>
        <p:spPr>
          <a:xfrm>
            <a:off x="3359696" y="916396"/>
            <a:ext cx="8026384" cy="5805264"/>
          </a:xfrm>
        </p:spPr>
        <p:txBody>
          <a:bodyPr anchor="ctr">
            <a:noAutofit/>
          </a:bodyPr>
          <a:lstStyle/>
          <a:p>
            <a:pPr marL="0" lvl="0" indent="0">
              <a:buNone/>
            </a:pPr>
            <a:r>
              <a:rPr lang="en-US" sz="2200" b="1" dirty="0"/>
              <a:t>Liberia-EU VPA implementation</a:t>
            </a:r>
          </a:p>
          <a:p>
            <a:pPr marL="0" lvl="0" indent="0">
              <a:buNone/>
            </a:pPr>
            <a:endParaRPr lang="en-GB" sz="1000" dirty="0"/>
          </a:p>
          <a:p>
            <a:pPr>
              <a:buFont typeface="Wingdings" panose="05000000000000000000" pitchFamily="2" charset="2"/>
              <a:buChar char="Ø"/>
            </a:pPr>
            <a:r>
              <a:rPr lang="en-GB" sz="2000" dirty="0"/>
              <a:t>Significant contributions to Forest Sector including -</a:t>
            </a:r>
          </a:p>
          <a:p>
            <a:pPr lvl="1">
              <a:buFont typeface="Wingdings" panose="05000000000000000000" pitchFamily="2" charset="2"/>
              <a:buChar char="q"/>
            </a:pPr>
            <a:r>
              <a:rPr lang="en-GB" sz="1600" dirty="0"/>
              <a:t> Credible and robust Timber Legality Assurance System (one of most complex legality grids of all VPAs)</a:t>
            </a:r>
          </a:p>
          <a:p>
            <a:pPr lvl="1">
              <a:buFont typeface="Wingdings" panose="05000000000000000000" pitchFamily="2" charset="2"/>
              <a:buChar char="q"/>
            </a:pPr>
            <a:r>
              <a:rPr lang="en-US" sz="1600" dirty="0"/>
              <a:t> Modern chain-of-custody system to ensure the legality of timber exports.</a:t>
            </a:r>
          </a:p>
          <a:p>
            <a:pPr lvl="1">
              <a:buFont typeface="Wingdings" panose="05000000000000000000" pitchFamily="2" charset="2"/>
              <a:buChar char="q"/>
            </a:pPr>
            <a:r>
              <a:rPr lang="en-GB" sz="1600" dirty="0"/>
              <a:t> Strengthened stakeholder engagement, participatory process &amp; transparency.</a:t>
            </a:r>
          </a:p>
          <a:p>
            <a:pPr lvl="1">
              <a:buFont typeface="Wingdings" panose="05000000000000000000" pitchFamily="2" charset="2"/>
              <a:buChar char="q"/>
            </a:pPr>
            <a:r>
              <a:rPr lang="en-GB" sz="1600" dirty="0"/>
              <a:t>Regulatory and institutional reforms improving forest governance.</a:t>
            </a:r>
          </a:p>
          <a:p>
            <a:pPr lvl="1">
              <a:buFont typeface="Wingdings" panose="05000000000000000000" pitchFamily="2" charset="2"/>
              <a:buChar char="q"/>
            </a:pPr>
            <a:endParaRPr lang="en-GB" sz="1600" dirty="0"/>
          </a:p>
          <a:p>
            <a:pPr>
              <a:buFont typeface="Wingdings" panose="05000000000000000000" pitchFamily="2" charset="2"/>
              <a:buChar char="Ø"/>
            </a:pPr>
            <a:r>
              <a:rPr lang="en-GB" sz="2000" dirty="0"/>
              <a:t>Implementing such a complex instrument not without challenges (No FLEGT licenses issued to </a:t>
            </a:r>
            <a:r>
              <a:rPr lang="en-GB" sz="2000"/>
              <a:t>date):</a:t>
            </a:r>
            <a:endParaRPr lang="en-GB" sz="1600" dirty="0"/>
          </a:p>
          <a:p>
            <a:pPr lvl="1">
              <a:buFont typeface="Wingdings" panose="05000000000000000000" pitchFamily="2" charset="2"/>
              <a:buChar char="q"/>
            </a:pPr>
            <a:r>
              <a:rPr lang="en-GB" sz="1600" dirty="0"/>
              <a:t>Limited resources to effect required reforms which take time.</a:t>
            </a:r>
          </a:p>
          <a:p>
            <a:pPr lvl="1">
              <a:buFont typeface="Wingdings" panose="05000000000000000000" pitchFamily="2" charset="2"/>
              <a:buChar char="q"/>
            </a:pPr>
            <a:r>
              <a:rPr lang="en-GB" sz="1600" dirty="0"/>
              <a:t>Enforcement challenges with JIC resolutions and coordination gaps.</a:t>
            </a:r>
          </a:p>
          <a:p>
            <a:pPr lvl="1">
              <a:buFont typeface="Wingdings" panose="05000000000000000000" pitchFamily="2" charset="2"/>
              <a:buChar char="q"/>
            </a:pPr>
            <a:r>
              <a:rPr lang="en-GB" sz="1600" dirty="0"/>
              <a:t>High dependency on donor funding and limited domestic commitment.</a:t>
            </a:r>
          </a:p>
          <a:p>
            <a:pPr lvl="1">
              <a:buFont typeface="Wingdings" panose="05000000000000000000" pitchFamily="2" charset="2"/>
              <a:buChar char="q"/>
            </a:pPr>
            <a:endParaRPr lang="en-GB" sz="1600" dirty="0"/>
          </a:p>
          <a:p>
            <a:pPr algn="just">
              <a:buFont typeface="Wingdings" panose="05000000000000000000" pitchFamily="2" charset="2"/>
              <a:buChar char="Ø"/>
            </a:pPr>
            <a:r>
              <a:rPr lang="x-none" sz="2000" dirty="0"/>
              <a:t>. </a:t>
            </a:r>
            <a:r>
              <a:rPr lang="en-US" altLang="zh-CN" sz="2000" dirty="0"/>
              <a:t>Long implementation period should </a:t>
            </a:r>
            <a:r>
              <a:rPr lang="en-US" altLang="zh-CN" sz="2000" b="1" dirty="0"/>
              <a:t>not be interpreted as failure, but as essential element </a:t>
            </a:r>
            <a:r>
              <a:rPr lang="en-US" altLang="zh-CN" sz="2000" dirty="0"/>
              <a:t>of such agreements aimed at improving and strengthening governance improvements, institutional reforms, and capacity building.</a:t>
            </a:r>
            <a:r>
              <a:rPr lang="x-none" sz="2000" dirty="0"/>
              <a:t> </a:t>
            </a:r>
            <a:endParaRPr lang="en-US" sz="2000" dirty="0"/>
          </a:p>
          <a:p>
            <a:pPr lvl="1" algn="just">
              <a:buFont typeface="Wingdings" panose="05000000000000000000" pitchFamily="2" charset="2"/>
              <a:buChar char="q"/>
            </a:pPr>
            <a:r>
              <a:rPr lang="en-US" altLang="zh-CN" sz="1600" dirty="0"/>
              <a:t>Liberia’s experience mirrors that of other partner country such as Ghana, which took over </a:t>
            </a:r>
            <a:r>
              <a:rPr lang="en-US" altLang="zh-CN" sz="1600" b="1" dirty="0"/>
              <a:t>15 years</a:t>
            </a:r>
            <a:r>
              <a:rPr lang="zh-CN" altLang="en-US" sz="1600" dirty="0"/>
              <a:t> </a:t>
            </a:r>
            <a:r>
              <a:rPr lang="en-US" altLang="zh-CN" sz="1600" dirty="0"/>
              <a:t>to reach the licensing stage</a:t>
            </a:r>
            <a:r>
              <a:rPr lang="x-none" sz="1600" dirty="0"/>
              <a:t> </a:t>
            </a:r>
            <a:endParaRPr lang="en-US" altLang="zh-CN" sz="1600" dirty="0"/>
          </a:p>
          <a:p>
            <a:pPr marL="0" indent="0">
              <a:buNone/>
            </a:pPr>
            <a:endParaRPr lang="en-GB" sz="2000" dirty="0"/>
          </a:p>
          <a:p>
            <a:pPr lvl="1"/>
            <a:endParaRPr lang="en-US" sz="2000" dirty="0"/>
          </a:p>
          <a:p>
            <a:endParaRPr lang="x-none" sz="2000" dirty="0"/>
          </a:p>
        </p:txBody>
      </p:sp>
      <p:pic>
        <p:nvPicPr>
          <p:cNvPr id="4" name="Picture 2" descr="A blue flag with yellow stars in the center&#10;&#10;AI-generated content may be incorrect.">
            <a:extLst>
              <a:ext uri="{FF2B5EF4-FFF2-40B4-BE49-F238E27FC236}">
                <a16:creationId xmlns:a16="http://schemas.microsoft.com/office/drawing/2014/main" id="{910F3C57-BD53-74AE-6563-F2F875A398A9}"/>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l="6949" r="9450" b="4"/>
          <a:stretch>
            <a:fillRect/>
          </a:stretch>
        </p:blipFill>
        <p:spPr bwMode="auto">
          <a:xfrm flipV="1">
            <a:off x="8669343" y="106634"/>
            <a:ext cx="832209" cy="6644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Liberian National Police - Wikipedia">
            <a:extLst>
              <a:ext uri="{FF2B5EF4-FFF2-40B4-BE49-F238E27FC236}">
                <a16:creationId xmlns:a16="http://schemas.microsoft.com/office/drawing/2014/main" id="{42EE1D41-A71B-AF10-CB33-AE3A6BB8950F}"/>
              </a:ext>
            </a:extLst>
          </p:cNvPr>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r="33136" b="-1"/>
          <a:stretch>
            <a:fillRect/>
          </a:stretch>
        </p:blipFill>
        <p:spPr bwMode="auto">
          <a:xfrm>
            <a:off x="7824192" y="116632"/>
            <a:ext cx="832209" cy="65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891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a:solidFill>
                  <a:schemeClr val="bg1"/>
                </a:solidFill>
                <a:latin typeface="+mj-lt"/>
                <a:ea typeface="+mj-ea"/>
                <a:cs typeface="+mj-cs"/>
              </a:rPr>
              <a:t>Key Challenges</a:t>
            </a:r>
          </a:p>
        </p:txBody>
      </p:sp>
      <p:graphicFrame>
        <p:nvGraphicFramePr>
          <p:cNvPr id="12" name="Content Placeholder 2"/>
          <p:cNvGraphicFramePr>
            <a:graphicFrameLocks noGrp="1"/>
          </p:cNvGraphicFramePr>
          <p:nvPr>
            <p:ph idx="1"/>
          </p:nvPr>
        </p:nvGraphicFramePr>
        <p:xfrm>
          <a:off x="4367808" y="620392"/>
          <a:ext cx="6989040" cy="5904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Key Challenges</a:t>
            </a:r>
          </a:p>
        </p:txBody>
      </p:sp>
      <p:graphicFrame>
        <p:nvGraphicFramePr>
          <p:cNvPr id="12" name="Content Placeholder 2"/>
          <p:cNvGraphicFramePr>
            <a:graphicFrameLocks noGrp="1"/>
          </p:cNvGraphicFramePr>
          <p:nvPr>
            <p:ph idx="1"/>
            <p:extLst>
              <p:ext uri="{D42A27DB-BD31-4B8C-83A1-F6EECF244321}">
                <p14:modId xmlns:p14="http://schemas.microsoft.com/office/powerpoint/2010/main" val="1636445644"/>
              </p:ext>
            </p:extLst>
          </p:nvPr>
        </p:nvGraphicFramePr>
        <p:xfrm>
          <a:off x="4251960" y="620392"/>
          <a:ext cx="7104888"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Key Challenges</a:t>
            </a:r>
          </a:p>
        </p:txBody>
      </p:sp>
      <p:graphicFrame>
        <p:nvGraphicFramePr>
          <p:cNvPr id="12" name="Content Placeholder 2"/>
          <p:cNvGraphicFramePr>
            <a:graphicFrameLocks noGrp="1"/>
          </p:cNvGraphicFramePr>
          <p:nvPr>
            <p:ph idx="1"/>
          </p:nvPr>
        </p:nvGraphicFramePr>
        <p:xfrm>
          <a:off x="4293704" y="620392"/>
          <a:ext cx="7063144"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99456" y="188640"/>
            <a:ext cx="9677400" cy="1325563"/>
          </a:xfrm>
        </p:spPr>
        <p:txBody>
          <a:bodyPr anchor="ctr">
            <a:normAutofit/>
          </a:bodyPr>
          <a:lstStyle/>
          <a:p>
            <a:r>
              <a:rPr lang="en-US"/>
              <a:t>4. Opportunities in the 4C’s</a:t>
            </a:r>
          </a:p>
        </p:txBody>
      </p:sp>
      <p:graphicFrame>
        <p:nvGraphicFramePr>
          <p:cNvPr id="5" name="Content Placeholder 1"/>
          <p:cNvGraphicFramePr>
            <a:graphicFrameLocks noGrp="1"/>
          </p:cNvGraphicFramePr>
          <p:nvPr>
            <p:ph idx="1"/>
          </p:nvPr>
        </p:nvGraphicFramePr>
        <p:xfrm>
          <a:off x="838200" y="1628801"/>
          <a:ext cx="10515600" cy="4757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ext Placeholder 2"/>
          <p:cNvGraphicFramePr/>
          <p:nvPr/>
        </p:nvGraphicFramePr>
        <p:xfrm>
          <a:off x="218661" y="159027"/>
          <a:ext cx="11628782" cy="6440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ext Placeholder 2"/>
          <p:cNvGraphicFramePr/>
          <p:nvPr/>
        </p:nvGraphicFramePr>
        <p:xfrm>
          <a:off x="218661" y="159027"/>
          <a:ext cx="11628782" cy="6440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ext Placeholder 2"/>
          <p:cNvGraphicFramePr/>
          <p:nvPr>
            <p:extLst>
              <p:ext uri="{D42A27DB-BD31-4B8C-83A1-F6EECF244321}">
                <p14:modId xmlns:p14="http://schemas.microsoft.com/office/powerpoint/2010/main" val="827627039"/>
              </p:ext>
            </p:extLst>
          </p:nvPr>
        </p:nvGraphicFramePr>
        <p:xfrm>
          <a:off x="218661" y="159027"/>
          <a:ext cx="11628782" cy="6440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ext Placeholder 2"/>
          <p:cNvGraphicFramePr/>
          <p:nvPr>
            <p:extLst>
              <p:ext uri="{D42A27DB-BD31-4B8C-83A1-F6EECF244321}">
                <p14:modId xmlns:p14="http://schemas.microsoft.com/office/powerpoint/2010/main" val="2302355458"/>
              </p:ext>
            </p:extLst>
          </p:nvPr>
        </p:nvGraphicFramePr>
        <p:xfrm>
          <a:off x="218661" y="159027"/>
          <a:ext cx="11628782" cy="6440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616" y="365125"/>
            <a:ext cx="8714183" cy="615603"/>
          </a:xfrm>
        </p:spPr>
        <p:txBody>
          <a:bodyPr>
            <a:normAutofit fontScale="90000"/>
          </a:bodyPr>
          <a:lstStyle/>
          <a:p>
            <a:r>
              <a:rPr lang="en-US" dirty="0"/>
              <a:t>The New Environment</a:t>
            </a:r>
          </a:p>
        </p:txBody>
      </p:sp>
      <p:graphicFrame>
        <p:nvGraphicFramePr>
          <p:cNvPr id="22" name="Content Placeholder 2"/>
          <p:cNvGraphicFramePr>
            <a:graphicFrameLocks noGrp="1"/>
          </p:cNvGraphicFramePr>
          <p:nvPr>
            <p:ph idx="1"/>
          </p:nvPr>
        </p:nvGraphicFramePr>
        <p:xfrm>
          <a:off x="838199" y="1196752"/>
          <a:ext cx="10515599" cy="5296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99456" y="188640"/>
            <a:ext cx="9677400" cy="1325563"/>
          </a:xfrm>
        </p:spPr>
        <p:txBody>
          <a:bodyPr anchor="ctr">
            <a:normAutofit/>
          </a:bodyPr>
          <a:lstStyle/>
          <a:p>
            <a:pPr algn="ctr"/>
            <a:r>
              <a:rPr lang="en-US"/>
              <a:t>Presentation Outline</a:t>
            </a:r>
          </a:p>
        </p:txBody>
      </p:sp>
      <p:graphicFrame>
        <p:nvGraphicFramePr>
          <p:cNvPr id="5" name="Content Placeholder 4"/>
          <p:cNvGraphicFramePr>
            <a:graphicFrameLocks noGrp="1"/>
          </p:cNvGraphicFramePr>
          <p:nvPr>
            <p:ph idx="1"/>
          </p:nvPr>
        </p:nvGraphicFramePr>
        <p:xfrm>
          <a:off x="1591923" y="1343558"/>
          <a:ext cx="9008154" cy="5325802"/>
        </p:xfrm>
        <a:graphic>
          <a:graphicData uri="http://schemas.openxmlformats.org/drawingml/2006/table">
            <a:tbl>
              <a:tblPr bandRow="1">
                <a:noFill/>
                <a:tableStyleId>{5C22544A-7EE6-4342-B048-85BDC9FD1C3A}</a:tableStyleId>
              </a:tblPr>
              <a:tblGrid>
                <a:gridCol w="1294254">
                  <a:extLst>
                    <a:ext uri="{9D8B030D-6E8A-4147-A177-3AD203B41FA5}">
                      <a16:colId xmlns:a16="http://schemas.microsoft.com/office/drawing/2014/main" val="20000"/>
                    </a:ext>
                  </a:extLst>
                </a:gridCol>
                <a:gridCol w="7713900">
                  <a:extLst>
                    <a:ext uri="{9D8B030D-6E8A-4147-A177-3AD203B41FA5}">
                      <a16:colId xmlns:a16="http://schemas.microsoft.com/office/drawing/2014/main" val="20001"/>
                    </a:ext>
                  </a:extLst>
                </a:gridCol>
              </a:tblGrid>
              <a:tr h="707228">
                <a:tc>
                  <a:txBody>
                    <a:bodyPr/>
                    <a:lstStyle/>
                    <a:p>
                      <a:pPr algn="ctr">
                        <a:buNone/>
                      </a:pPr>
                      <a:r>
                        <a:rPr lang="en-US" sz="2800" b="1" cap="none" spc="0">
                          <a:solidFill>
                            <a:schemeClr val="bg1"/>
                          </a:solidFill>
                        </a:rPr>
                        <a:t>01</a:t>
                      </a:r>
                    </a:p>
                  </a:txBody>
                  <a:tcPr marL="121470" marR="121470" marT="121470" marB="121470" anchor="ctr">
                    <a:lnL w="12700" cmpd="sng">
                      <a:noFill/>
                      <a:prstDash val="solid"/>
                    </a:lnL>
                    <a:lnR w="12700" cmpd="sng">
                      <a:noFill/>
                      <a:prstDash val="solid"/>
                    </a:lnR>
                    <a:lnT w="6350" cap="flat" cmpd="sng" algn="ctr">
                      <a:solidFill>
                        <a:schemeClr val="accent1">
                          <a:lumMod val="50000"/>
                        </a:schemeClr>
                      </a:solidFill>
                      <a:prstDash val="solid"/>
                    </a:lnT>
                    <a:lnB w="6350" cap="flat" cmpd="sng" algn="ctr">
                      <a:solidFill>
                        <a:schemeClr val="accent1">
                          <a:lumMod val="50000"/>
                        </a:schemeClr>
                      </a:solidFill>
                      <a:prstDash val="solid"/>
                    </a:lnB>
                    <a:solidFill>
                      <a:schemeClr val="accent1"/>
                    </a:solidFill>
                  </a:tcPr>
                </a:tc>
                <a:tc>
                  <a:txBody>
                    <a:bodyPr/>
                    <a:lstStyle/>
                    <a:p>
                      <a:pPr algn="l">
                        <a:buNone/>
                      </a:pPr>
                      <a:r>
                        <a:rPr lang="en-GB" sz="2400" b="0" cap="none" spc="0" dirty="0">
                          <a:solidFill>
                            <a:schemeClr val="tx1"/>
                          </a:solidFill>
                        </a:rPr>
                        <a:t>Introduction and historical context</a:t>
                      </a:r>
                    </a:p>
                  </a:txBody>
                  <a:tcPr marL="121470" marR="121470" marT="121470" marB="121470" anchor="ctr">
                    <a:lnL w="12700" cmpd="sng">
                      <a:noFill/>
                      <a:prstDash val="solid"/>
                    </a:lnL>
                    <a:lnR w="12700" cmpd="sng">
                      <a:noFill/>
                      <a:prstDash val="solid"/>
                    </a:lnR>
                    <a:lnT w="6350" cap="flat" cmpd="sng" algn="ctr">
                      <a:solidFill>
                        <a:schemeClr val="accent1">
                          <a:lumMod val="50000"/>
                        </a:schemeClr>
                      </a:solidFill>
                      <a:prstDash val="solid"/>
                    </a:lnT>
                    <a:lnB w="6350" cap="flat" cmpd="sng" algn="ctr">
                      <a:solidFill>
                        <a:schemeClr val="accent1">
                          <a:lumMod val="50000"/>
                        </a:schemeClr>
                      </a:solidFill>
                      <a:prstDash val="solid"/>
                    </a:lnB>
                    <a:noFill/>
                  </a:tcPr>
                </a:tc>
                <a:extLst>
                  <a:ext uri="{0D108BD9-81ED-4DB2-BD59-A6C34878D82A}">
                    <a16:rowId xmlns:a16="http://schemas.microsoft.com/office/drawing/2014/main" val="10000"/>
                  </a:ext>
                </a:extLst>
              </a:tr>
              <a:tr h="815202">
                <a:tc>
                  <a:txBody>
                    <a:bodyPr/>
                    <a:lstStyle/>
                    <a:p>
                      <a:pPr algn="ctr">
                        <a:buNone/>
                      </a:pPr>
                      <a:r>
                        <a:rPr lang="en-US" sz="2800" b="1" cap="none" spc="0">
                          <a:solidFill>
                            <a:schemeClr val="bg1"/>
                          </a:solidFill>
                        </a:rPr>
                        <a:t>02</a:t>
                      </a:r>
                    </a:p>
                  </a:txBody>
                  <a:tcPr marL="121470" marR="121470" marT="121470" marB="121470" anchor="ctr">
                    <a:lnL w="12700" cmpd="sng">
                      <a:noFill/>
                      <a:prstDash val="solid"/>
                    </a:lnL>
                    <a:lnR w="12700" cmpd="sng">
                      <a:noFill/>
                      <a:prstDash val="solid"/>
                    </a:lnR>
                    <a:lnT w="6350" cap="flat" cmpd="sng" algn="ctr">
                      <a:solidFill>
                        <a:schemeClr val="accent1">
                          <a:lumMod val="50000"/>
                        </a:schemeClr>
                      </a:solidFill>
                      <a:prstDash val="solid"/>
                    </a:lnT>
                    <a:lnB w="6350" cap="flat" cmpd="sng" algn="ctr">
                      <a:solidFill>
                        <a:schemeClr val="accent1">
                          <a:lumMod val="50000"/>
                        </a:schemeClr>
                      </a:solidFill>
                      <a:prstDash val="solid"/>
                    </a:lnB>
                    <a:solidFill>
                      <a:schemeClr val="accent1"/>
                    </a:solidFill>
                  </a:tcPr>
                </a:tc>
                <a:tc>
                  <a:txBody>
                    <a:bodyPr/>
                    <a:lstStyle/>
                    <a:p>
                      <a:pPr algn="l">
                        <a:buNone/>
                      </a:pPr>
                      <a:r>
                        <a:rPr lang="en-GB" sz="2400" b="0" cap="none" spc="0" dirty="0">
                          <a:solidFill>
                            <a:schemeClr val="tx1"/>
                          </a:solidFill>
                        </a:rPr>
                        <a:t>Major achievements</a:t>
                      </a:r>
                    </a:p>
                  </a:txBody>
                  <a:tcPr marL="121470" marR="121470" marT="121470" marB="121470" anchor="ctr">
                    <a:lnL w="12700" cmpd="sng">
                      <a:noFill/>
                      <a:prstDash val="solid"/>
                    </a:lnL>
                    <a:lnR w="12700" cmpd="sng">
                      <a:noFill/>
                      <a:prstDash val="solid"/>
                    </a:lnR>
                    <a:lnT w="6350" cap="flat" cmpd="sng" algn="ctr">
                      <a:solidFill>
                        <a:schemeClr val="accent1">
                          <a:lumMod val="50000"/>
                        </a:schemeClr>
                      </a:solidFill>
                      <a:prstDash val="solid"/>
                    </a:lnT>
                    <a:lnB w="6350" cap="flat" cmpd="sng" algn="ctr">
                      <a:solidFill>
                        <a:schemeClr val="accent1">
                          <a:lumMod val="50000"/>
                        </a:schemeClr>
                      </a:solidFill>
                      <a:prstDash val="solid"/>
                    </a:lnB>
                    <a:noFill/>
                  </a:tcPr>
                </a:tc>
                <a:extLst>
                  <a:ext uri="{0D108BD9-81ED-4DB2-BD59-A6C34878D82A}">
                    <a16:rowId xmlns:a16="http://schemas.microsoft.com/office/drawing/2014/main" val="10001"/>
                  </a:ext>
                </a:extLst>
              </a:tr>
              <a:tr h="707228">
                <a:tc>
                  <a:txBody>
                    <a:bodyPr/>
                    <a:lstStyle/>
                    <a:p>
                      <a:pPr algn="ctr">
                        <a:buNone/>
                      </a:pPr>
                      <a:r>
                        <a:rPr lang="en-US" sz="2800" b="1" cap="none" spc="0">
                          <a:solidFill>
                            <a:schemeClr val="bg1"/>
                          </a:solidFill>
                        </a:rPr>
                        <a:t>03</a:t>
                      </a:r>
                    </a:p>
                  </a:txBody>
                  <a:tcPr marL="121470" marR="121470" marT="121470" marB="121470" anchor="ctr">
                    <a:lnL w="12700" cmpd="sng">
                      <a:noFill/>
                      <a:prstDash val="solid"/>
                    </a:lnL>
                    <a:lnR w="12700" cmpd="sng">
                      <a:noFill/>
                      <a:prstDash val="solid"/>
                    </a:lnR>
                    <a:lnT w="6350" cap="flat" cmpd="sng" algn="ctr">
                      <a:solidFill>
                        <a:schemeClr val="accent1">
                          <a:lumMod val="50000"/>
                        </a:schemeClr>
                      </a:solidFill>
                      <a:prstDash val="solid"/>
                    </a:lnT>
                    <a:lnB w="6350" cap="flat" cmpd="sng" algn="ctr">
                      <a:solidFill>
                        <a:schemeClr val="accent1">
                          <a:lumMod val="50000"/>
                        </a:schemeClr>
                      </a:solidFill>
                      <a:prstDash val="solid"/>
                    </a:lnB>
                    <a:solidFill>
                      <a:schemeClr val="accent1"/>
                    </a:solidFill>
                  </a:tcPr>
                </a:tc>
                <a:tc>
                  <a:txBody>
                    <a:bodyPr/>
                    <a:lstStyle/>
                    <a:p>
                      <a:pPr algn="l">
                        <a:buNone/>
                      </a:pPr>
                      <a:r>
                        <a:rPr lang="en-GB" sz="2400" b="0" cap="none" spc="0" dirty="0">
                          <a:solidFill>
                            <a:schemeClr val="tx1"/>
                          </a:solidFill>
                        </a:rPr>
                        <a:t>Liberia’s vision for its forest and the sector</a:t>
                      </a:r>
                    </a:p>
                  </a:txBody>
                  <a:tcPr marL="121470" marR="121470" marT="121470" marB="121470" anchor="ctr">
                    <a:lnL w="12700" cmpd="sng">
                      <a:noFill/>
                      <a:prstDash val="solid"/>
                    </a:lnL>
                    <a:lnR w="12700" cmpd="sng">
                      <a:noFill/>
                      <a:prstDash val="solid"/>
                    </a:lnR>
                    <a:lnT w="6350" cap="flat" cmpd="sng" algn="ctr">
                      <a:solidFill>
                        <a:schemeClr val="accent1">
                          <a:lumMod val="50000"/>
                        </a:schemeClr>
                      </a:solidFill>
                      <a:prstDash val="solid"/>
                    </a:lnT>
                    <a:lnB w="6350" cap="flat" cmpd="sng" algn="ctr">
                      <a:solidFill>
                        <a:schemeClr val="accent1">
                          <a:lumMod val="50000"/>
                        </a:schemeClr>
                      </a:solidFill>
                      <a:prstDash val="solid"/>
                    </a:lnB>
                    <a:noFill/>
                  </a:tcPr>
                </a:tc>
                <a:extLst>
                  <a:ext uri="{0D108BD9-81ED-4DB2-BD59-A6C34878D82A}">
                    <a16:rowId xmlns:a16="http://schemas.microsoft.com/office/drawing/2014/main" val="10002"/>
                  </a:ext>
                </a:extLst>
              </a:tr>
              <a:tr h="707228">
                <a:tc>
                  <a:txBody>
                    <a:bodyPr/>
                    <a:lstStyle/>
                    <a:p>
                      <a:pPr algn="ctr">
                        <a:buNone/>
                      </a:pPr>
                      <a:r>
                        <a:rPr lang="en-US" sz="2800" b="1" cap="none" spc="0">
                          <a:solidFill>
                            <a:schemeClr val="bg1"/>
                          </a:solidFill>
                        </a:rPr>
                        <a:t>04</a:t>
                      </a:r>
                    </a:p>
                  </a:txBody>
                  <a:tcPr marL="121470" marR="121470" marT="121470" marB="121470" anchor="ctr">
                    <a:lnL w="12700" cmpd="sng">
                      <a:noFill/>
                      <a:prstDash val="solid"/>
                    </a:lnL>
                    <a:lnR w="12700" cmpd="sng">
                      <a:noFill/>
                      <a:prstDash val="solid"/>
                    </a:lnR>
                    <a:lnT w="6350" cap="flat" cmpd="sng" algn="ctr">
                      <a:solidFill>
                        <a:schemeClr val="accent1">
                          <a:lumMod val="50000"/>
                        </a:schemeClr>
                      </a:solidFill>
                      <a:prstDash val="solid"/>
                    </a:lnT>
                    <a:lnB w="6350" cap="flat" cmpd="sng" algn="ctr">
                      <a:solidFill>
                        <a:schemeClr val="accent1">
                          <a:lumMod val="50000"/>
                        </a:schemeClr>
                      </a:solidFill>
                      <a:prstDash val="solid"/>
                    </a:lnB>
                    <a:solidFill>
                      <a:schemeClr val="accent1"/>
                    </a:solidFill>
                  </a:tcPr>
                </a:tc>
                <a:tc>
                  <a:txBody>
                    <a:bodyPr/>
                    <a:lstStyle/>
                    <a:p>
                      <a:pPr algn="l">
                        <a:buNone/>
                      </a:pPr>
                      <a:r>
                        <a:rPr lang="en-GB" sz="2400" b="0" cap="none" spc="0" dirty="0">
                          <a:solidFill>
                            <a:schemeClr val="tx1"/>
                          </a:solidFill>
                        </a:rPr>
                        <a:t>Opportunities &amp; Challenges in the 4C’s</a:t>
                      </a:r>
                    </a:p>
                  </a:txBody>
                  <a:tcPr marL="121470" marR="121470" marT="121470" marB="121470" anchor="ctr">
                    <a:lnL w="12700" cmpd="sng">
                      <a:noFill/>
                      <a:prstDash val="solid"/>
                    </a:lnL>
                    <a:lnR w="12700" cmpd="sng">
                      <a:noFill/>
                      <a:prstDash val="solid"/>
                    </a:lnR>
                    <a:lnT w="6350" cap="flat" cmpd="sng" algn="ctr">
                      <a:solidFill>
                        <a:schemeClr val="accent1">
                          <a:lumMod val="50000"/>
                        </a:schemeClr>
                      </a:solidFill>
                      <a:prstDash val="solid"/>
                    </a:lnT>
                    <a:lnB w="6350" cap="flat" cmpd="sng" algn="ctr">
                      <a:solidFill>
                        <a:schemeClr val="accent1">
                          <a:lumMod val="50000"/>
                        </a:schemeClr>
                      </a:solidFill>
                      <a:prstDash val="solid"/>
                    </a:lnB>
                    <a:noFill/>
                  </a:tcPr>
                </a:tc>
                <a:extLst>
                  <a:ext uri="{0D108BD9-81ED-4DB2-BD59-A6C34878D82A}">
                    <a16:rowId xmlns:a16="http://schemas.microsoft.com/office/drawing/2014/main" val="10003"/>
                  </a:ext>
                </a:extLst>
              </a:tr>
              <a:tr h="707228">
                <a:tc>
                  <a:txBody>
                    <a:bodyPr/>
                    <a:lstStyle/>
                    <a:p>
                      <a:pPr algn="ctr">
                        <a:buNone/>
                      </a:pPr>
                      <a:r>
                        <a:rPr lang="en-US" sz="2800" b="1" cap="none" spc="0">
                          <a:solidFill>
                            <a:schemeClr val="bg1"/>
                          </a:solidFill>
                        </a:rPr>
                        <a:t>05</a:t>
                      </a:r>
                    </a:p>
                  </a:txBody>
                  <a:tcPr marL="121470" marR="121470" marT="121470" marB="121470" anchor="ctr">
                    <a:lnL w="12700" cmpd="sng">
                      <a:noFill/>
                      <a:prstDash val="solid"/>
                    </a:lnL>
                    <a:lnR w="12700" cmpd="sng">
                      <a:noFill/>
                      <a:prstDash val="solid"/>
                    </a:lnR>
                    <a:lnT w="6350" cap="flat" cmpd="sng" algn="ctr">
                      <a:solidFill>
                        <a:schemeClr val="accent1">
                          <a:lumMod val="50000"/>
                        </a:schemeClr>
                      </a:solidFill>
                      <a:prstDash val="solid"/>
                    </a:lnT>
                    <a:lnB w="6350" cap="flat" cmpd="sng" algn="ctr">
                      <a:solidFill>
                        <a:schemeClr val="accent1">
                          <a:lumMod val="50000"/>
                        </a:schemeClr>
                      </a:solidFill>
                      <a:prstDash val="solid"/>
                    </a:lnB>
                    <a:solidFill>
                      <a:schemeClr val="accent1"/>
                    </a:solidFill>
                  </a:tcPr>
                </a:tc>
                <a:tc>
                  <a:txBody>
                    <a:bodyPr/>
                    <a:lstStyle/>
                    <a:p>
                      <a:pPr algn="l">
                        <a:buNone/>
                      </a:pPr>
                      <a:r>
                        <a:rPr lang="en-GB" sz="2400" b="0" cap="none" spc="0" dirty="0">
                          <a:solidFill>
                            <a:schemeClr val="tx1"/>
                          </a:solidFill>
                        </a:rPr>
                        <a:t>Developing the FDA and sector for the new environment </a:t>
                      </a:r>
                    </a:p>
                  </a:txBody>
                  <a:tcPr marL="121470" marR="121470" marT="121470" marB="121470" anchor="ctr">
                    <a:lnL w="12700" cmpd="sng">
                      <a:noFill/>
                      <a:prstDash val="solid"/>
                    </a:lnL>
                    <a:lnR w="12700" cmpd="sng">
                      <a:noFill/>
                      <a:prstDash val="solid"/>
                    </a:lnR>
                    <a:lnT w="6350" cap="flat" cmpd="sng" algn="ctr">
                      <a:solidFill>
                        <a:schemeClr val="accent1">
                          <a:lumMod val="50000"/>
                        </a:schemeClr>
                      </a:solidFill>
                      <a:prstDash val="solid"/>
                    </a:lnT>
                    <a:lnB w="6350" cap="flat" cmpd="sng" algn="ctr">
                      <a:solidFill>
                        <a:schemeClr val="accent1">
                          <a:lumMod val="50000"/>
                        </a:schemeClr>
                      </a:solidFill>
                      <a:prstDash val="solid"/>
                    </a:lnB>
                    <a:noFill/>
                  </a:tcPr>
                </a:tc>
                <a:extLst>
                  <a:ext uri="{0D108BD9-81ED-4DB2-BD59-A6C34878D82A}">
                    <a16:rowId xmlns:a16="http://schemas.microsoft.com/office/drawing/2014/main" val="10004"/>
                  </a:ext>
                </a:extLst>
              </a:tr>
              <a:tr h="707228">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800" b="1" cap="none" spc="0">
                          <a:solidFill>
                            <a:schemeClr val="bg1"/>
                          </a:solidFill>
                        </a:rPr>
                        <a:t>06</a:t>
                      </a:r>
                    </a:p>
                  </a:txBody>
                  <a:tcPr marL="121470" marR="121470" marT="121470" marB="121470" anchor="ctr">
                    <a:lnL w="12700" cmpd="sng">
                      <a:noFill/>
                      <a:prstDash val="solid"/>
                    </a:lnL>
                    <a:lnR w="12700" cmpd="sng">
                      <a:noFill/>
                      <a:prstDash val="solid"/>
                    </a:lnR>
                    <a:lnT w="6350" cap="flat" cmpd="sng" algn="ctr">
                      <a:solidFill>
                        <a:schemeClr val="accent1">
                          <a:lumMod val="50000"/>
                        </a:schemeClr>
                      </a:solidFill>
                      <a:prstDash val="solid"/>
                    </a:lnT>
                    <a:lnB w="635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l">
                        <a:buNone/>
                      </a:pPr>
                      <a:r>
                        <a:rPr lang="en-GB" sz="2400" b="0" cap="none" spc="0" dirty="0">
                          <a:solidFill>
                            <a:schemeClr val="tx1"/>
                          </a:solidFill>
                        </a:rPr>
                        <a:t>Partnerships and stakeholders: Engaging government, private sector, communities, Donors</a:t>
                      </a:r>
                    </a:p>
                  </a:txBody>
                  <a:tcPr marL="121470" marR="121470" marT="121470" marB="121470" anchor="ctr">
                    <a:lnL w="12700" cmpd="sng">
                      <a:noFill/>
                      <a:prstDash val="solid"/>
                    </a:lnL>
                    <a:lnR w="12700" cmpd="sng">
                      <a:noFill/>
                      <a:prstDash val="solid"/>
                    </a:lnR>
                    <a:lnT w="6350" cap="flat" cmpd="sng" algn="ctr">
                      <a:solidFill>
                        <a:schemeClr val="accent1">
                          <a:lumMod val="50000"/>
                        </a:schemeClr>
                      </a:solidFill>
                      <a:prstDash val="solid"/>
                    </a:lnT>
                    <a:lnB w="635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10005"/>
                  </a:ext>
                </a:extLst>
              </a:tr>
              <a:tr h="707228">
                <a:tc>
                  <a:txBody>
                    <a:bodyPr/>
                    <a:lstStyle/>
                    <a:p>
                      <a:pPr algn="ctr">
                        <a:buNone/>
                      </a:pPr>
                      <a:r>
                        <a:rPr lang="en-US" sz="2800" b="1" cap="none" spc="0">
                          <a:solidFill>
                            <a:schemeClr val="bg1"/>
                          </a:solidFill>
                        </a:rPr>
                        <a:t>0</a:t>
                      </a:r>
                      <a:r>
                        <a:rPr lang="en-US" sz="2800" b="1" cap="none" spc="0" dirty="0">
                          <a:solidFill>
                            <a:schemeClr val="bg1"/>
                          </a:solidFill>
                        </a:rPr>
                        <a:t>7</a:t>
                      </a:r>
                      <a:endParaRPr lang="en-US" sz="2800" b="1" cap="none" spc="0">
                        <a:solidFill>
                          <a:schemeClr val="bg1"/>
                        </a:solidFill>
                      </a:endParaRPr>
                    </a:p>
                  </a:txBody>
                  <a:tcPr marL="121470" marR="121470" marT="121470" marB="121470" anchor="ctr">
                    <a:lnL w="12700" cmpd="sng">
                      <a:noFill/>
                      <a:prstDash val="solid"/>
                    </a:lnL>
                    <a:lnR w="12700" cmpd="sng">
                      <a:noFill/>
                      <a:prstDash val="solid"/>
                    </a:lnR>
                    <a:lnT w="6350" cap="flat" cmpd="sng" algn="ctr">
                      <a:solidFill>
                        <a:schemeClr val="accent1">
                          <a:lumMod val="50000"/>
                        </a:schemeClr>
                      </a:solidFill>
                      <a:prstDash val="solid"/>
                    </a:lnT>
                    <a:lnB w="6350" cap="flat" cmpd="sng" algn="ctr">
                      <a:solidFill>
                        <a:schemeClr val="accent1">
                          <a:lumMod val="50000"/>
                        </a:schemeClr>
                      </a:solidFill>
                      <a:prstDash val="solid"/>
                    </a:lnB>
                    <a:solidFill>
                      <a:schemeClr val="accent1"/>
                    </a:solidFill>
                  </a:tcPr>
                </a:tc>
                <a:tc>
                  <a:txBody>
                    <a:bodyPr/>
                    <a:lstStyle/>
                    <a:p>
                      <a:pPr algn="l">
                        <a:buNone/>
                      </a:pPr>
                      <a:r>
                        <a:rPr lang="en-GB" sz="2400" b="0" cap="none" spc="0" dirty="0">
                          <a:solidFill>
                            <a:schemeClr val="tx1"/>
                          </a:solidFill>
                        </a:rPr>
                        <a:t>Conclusion</a:t>
                      </a:r>
                    </a:p>
                  </a:txBody>
                  <a:tcPr marL="121470" marR="121470" marT="121470" marB="121470" anchor="ctr">
                    <a:lnL w="12700" cmpd="sng">
                      <a:noFill/>
                      <a:prstDash val="solid"/>
                    </a:lnL>
                    <a:lnR w="12700" cmpd="sng">
                      <a:noFill/>
                      <a:prstDash val="solid"/>
                    </a:lnR>
                    <a:lnT w="6350" cap="flat" cmpd="sng" algn="ctr">
                      <a:solidFill>
                        <a:schemeClr val="accent1">
                          <a:lumMod val="50000"/>
                        </a:schemeClr>
                      </a:solidFill>
                      <a:prstDash val="solid"/>
                    </a:lnT>
                    <a:lnB w="6350" cap="flat" cmpd="sng" algn="ctr">
                      <a:solidFill>
                        <a:schemeClr val="accent1">
                          <a:lumMod val="50000"/>
                        </a:schemeClr>
                      </a:solidFill>
                      <a:prstDash val="solid"/>
                    </a:lnB>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ext Placeholder 2"/>
          <p:cNvGraphicFramePr/>
          <p:nvPr/>
        </p:nvGraphicFramePr>
        <p:xfrm>
          <a:off x="218661" y="159027"/>
          <a:ext cx="11628782" cy="6440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ext Placeholder 2"/>
          <p:cNvGraphicFramePr/>
          <p:nvPr/>
        </p:nvGraphicFramePr>
        <p:xfrm>
          <a:off x="218661" y="159027"/>
          <a:ext cx="11628782" cy="6440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5779"/>
            <a:ext cx="2880320" cy="2169071"/>
          </a:xfrm>
        </p:spPr>
        <p:txBody>
          <a:bodyPr anchor="t">
            <a:normAutofit/>
          </a:bodyPr>
          <a:lstStyle/>
          <a:p>
            <a:pPr algn="ctr"/>
            <a:r>
              <a:rPr lang="en-GB" sz="3200" dirty="0"/>
              <a:t>Developing the FDA for the new environment</a:t>
            </a:r>
            <a:endParaRPr lang="en-US" sz="3200" dirty="0"/>
          </a:p>
        </p:txBody>
      </p:sp>
      <p:pic>
        <p:nvPicPr>
          <p:cNvPr id="7" name="Graphic 6" descr="Forest scene"/>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7408" y="1556792"/>
            <a:ext cx="914400" cy="914400"/>
          </a:xfrm>
          <a:prstGeom prst="rect">
            <a:avLst/>
          </a:prstGeom>
        </p:spPr>
      </p:pic>
      <p:sp>
        <p:nvSpPr>
          <p:cNvPr id="3" name="Content Placeholder 2"/>
          <p:cNvSpPr>
            <a:spLocks noGrp="1"/>
          </p:cNvSpPr>
          <p:nvPr>
            <p:ph idx="1"/>
          </p:nvPr>
        </p:nvSpPr>
        <p:spPr>
          <a:xfrm>
            <a:off x="2567608" y="404665"/>
            <a:ext cx="8568952" cy="5832648"/>
          </a:xfrm>
        </p:spPr>
        <p:txBody>
          <a:bodyPr anchor="ctr">
            <a:normAutofit fontScale="85000" lnSpcReduction="20000"/>
          </a:bodyPr>
          <a:lstStyle/>
          <a:p>
            <a:pPr marL="0" indent="0">
              <a:buNone/>
            </a:pPr>
            <a:r>
              <a:rPr lang="en-GB" sz="2000" b="1" dirty="0"/>
              <a:t>Findings from the FDA’s Institutional Development assessment</a:t>
            </a:r>
            <a:r>
              <a:rPr lang="en-GB" sz="2000" dirty="0"/>
              <a:t>:</a:t>
            </a:r>
          </a:p>
          <a:p>
            <a:pPr algn="just">
              <a:buFont typeface="Wingdings" panose="05000000000000000000" pitchFamily="2" charset="2"/>
              <a:buChar char="q"/>
            </a:pPr>
            <a:r>
              <a:rPr lang="en-US" sz="2000" dirty="0"/>
              <a:t> Liberia benefits from a comprehensive legal framework &amp; a well-developed system for timber Legality Assurance. There is need to strengthen FDAs capacity to </a:t>
            </a:r>
            <a:r>
              <a:rPr lang="en-US" sz="2000" u="sng" dirty="0"/>
              <a:t>implement</a:t>
            </a:r>
            <a:r>
              <a:rPr lang="en-US" sz="2000" dirty="0"/>
              <a:t> this system.</a:t>
            </a:r>
          </a:p>
          <a:p>
            <a:pPr algn="just">
              <a:buFont typeface="Wingdings" panose="05000000000000000000" pitchFamily="2" charset="2"/>
              <a:buChar char="q"/>
            </a:pPr>
            <a:endParaRPr lang="en-US" sz="2000" dirty="0"/>
          </a:p>
          <a:p>
            <a:pPr algn="just">
              <a:buFont typeface="Wingdings" panose="05000000000000000000" pitchFamily="2" charset="2"/>
              <a:buChar char="q"/>
            </a:pPr>
            <a:r>
              <a:rPr lang="en-US" sz="2000" dirty="0"/>
              <a:t> FDA’s Operational effectiveness is constrained by limited funding it receives from central government.</a:t>
            </a:r>
          </a:p>
          <a:p>
            <a:pPr algn="just">
              <a:buFont typeface="Wingdings" panose="05000000000000000000" pitchFamily="2" charset="2"/>
              <a:buChar char="q"/>
            </a:pPr>
            <a:endParaRPr lang="en-US" sz="2000" dirty="0"/>
          </a:p>
          <a:p>
            <a:pPr algn="just">
              <a:buFont typeface="Wingdings" panose="05000000000000000000" pitchFamily="2" charset="2"/>
              <a:buChar char="q"/>
            </a:pPr>
            <a:r>
              <a:rPr lang="en-US" sz="2000" dirty="0"/>
              <a:t> 70% of the total income to the Authority is spent on salaries, leaving inadequate resources for operations.</a:t>
            </a:r>
          </a:p>
          <a:p>
            <a:pPr algn="just">
              <a:buFont typeface="Wingdings" panose="05000000000000000000" pitchFamily="2" charset="2"/>
              <a:buChar char="q"/>
            </a:pPr>
            <a:endParaRPr lang="en-US" sz="2000" dirty="0"/>
          </a:p>
          <a:p>
            <a:pPr algn="just">
              <a:buFont typeface="Wingdings" panose="05000000000000000000" pitchFamily="2" charset="2"/>
              <a:buChar char="q"/>
            </a:pPr>
            <a:r>
              <a:rPr lang="en-US" sz="2000" dirty="0"/>
              <a:t> 60% of staff are located at HQ and there is need to  strengthen regional structures.</a:t>
            </a:r>
          </a:p>
          <a:p>
            <a:pPr algn="just">
              <a:buFont typeface="Wingdings" panose="05000000000000000000" pitchFamily="2" charset="2"/>
              <a:buChar char="q"/>
            </a:pPr>
            <a:endParaRPr lang="en-US" sz="2000" dirty="0"/>
          </a:p>
          <a:p>
            <a:pPr algn="just">
              <a:buFont typeface="Wingdings" panose="05000000000000000000" pitchFamily="2" charset="2"/>
              <a:buChar char="q"/>
            </a:pPr>
            <a:r>
              <a:rPr lang="en-US" sz="2000" dirty="0"/>
              <a:t>The Community Department is under-staffed &amp; not represented in all regions.</a:t>
            </a:r>
          </a:p>
          <a:p>
            <a:pPr algn="just">
              <a:buFont typeface="Wingdings" panose="05000000000000000000" pitchFamily="2" charset="2"/>
              <a:buChar char="q"/>
            </a:pPr>
            <a:endParaRPr lang="en-US" sz="2000" dirty="0"/>
          </a:p>
          <a:p>
            <a:pPr lvl="0" algn="just">
              <a:buFont typeface="Wingdings" panose="05000000000000000000" pitchFamily="2" charset="2"/>
              <a:buChar char="q"/>
            </a:pPr>
            <a:r>
              <a:rPr lang="en-GB" sz="2000" dirty="0"/>
              <a:t>Staff, resources and management are dispersed across a wide range of policy and project-driven activities, in addition to FDA’s legal mandate.</a:t>
            </a:r>
          </a:p>
          <a:p>
            <a:pPr lvl="0" algn="just">
              <a:buFont typeface="Wingdings" panose="05000000000000000000" pitchFamily="2" charset="2"/>
              <a:buChar char="q"/>
            </a:pPr>
            <a:endParaRPr lang="en-US" sz="2000" dirty="0"/>
          </a:p>
          <a:p>
            <a:pPr lvl="0" algn="just">
              <a:buFont typeface="Wingdings" panose="05000000000000000000" pitchFamily="2" charset="2"/>
              <a:buChar char="q"/>
            </a:pPr>
            <a:r>
              <a:rPr lang="en-US" sz="2000" dirty="0"/>
              <a:t>Cross-cutting departments and units has limited contributing value to FDA’s core functions due to coordination challenges and scarce resources.</a:t>
            </a:r>
          </a:p>
          <a:p>
            <a:endParaRPr lang="en-US" sz="1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2780927"/>
            <a:ext cx="3096344" cy="1296145"/>
          </a:xfrm>
        </p:spPr>
        <p:txBody>
          <a:bodyPr>
            <a:normAutofit fontScale="90000"/>
          </a:bodyPr>
          <a:lstStyle/>
          <a:p>
            <a:r>
              <a:rPr lang="en-GB" sz="3200" dirty="0"/>
              <a:t>Developing the FDA for the new environment: Institutional Development</a:t>
            </a:r>
            <a:endParaRPr lang="en-US" sz="3200" dirty="0"/>
          </a:p>
        </p:txBody>
      </p:sp>
      <p:graphicFrame>
        <p:nvGraphicFramePr>
          <p:cNvPr id="7" name="Content Placeholder 2"/>
          <p:cNvGraphicFramePr>
            <a:graphicFrameLocks noGrp="1"/>
          </p:cNvGraphicFramePr>
          <p:nvPr>
            <p:ph idx="1"/>
          </p:nvPr>
        </p:nvGraphicFramePr>
        <p:xfrm>
          <a:off x="3071664" y="764704"/>
          <a:ext cx="7992888" cy="5903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2"/>
          <p:cNvGraphicFramePr>
            <a:graphicFrameLocks noGrp="1"/>
          </p:cNvGraphicFramePr>
          <p:nvPr>
            <p:ph idx="1"/>
          </p:nvPr>
        </p:nvGraphicFramePr>
        <p:xfrm>
          <a:off x="2770373" y="1124744"/>
          <a:ext cx="6651253" cy="5567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p:cNvSpPr txBox="1"/>
          <p:nvPr/>
        </p:nvSpPr>
        <p:spPr>
          <a:xfrm>
            <a:off x="1847528" y="332656"/>
            <a:ext cx="8714183" cy="61560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rgbClr val="17703A"/>
                </a:solidFill>
                <a:latin typeface="Arial" panose="020B0604020202020204" pitchFamily="34" charset="0"/>
                <a:ea typeface="+mj-ea"/>
                <a:cs typeface="Arial" panose="020B0604020202020204" pitchFamily="34" charset="0"/>
              </a:defRPr>
            </a:lvl1pPr>
          </a:lstStyle>
          <a:p>
            <a:pPr algn="ctr"/>
            <a:r>
              <a:rPr lang="en-US" dirty="0"/>
              <a:t>Partnerships and Stakeholders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234" y="841248"/>
            <a:ext cx="3575517" cy="5340097"/>
          </a:xfrm>
        </p:spPr>
        <p:txBody>
          <a:bodyPr vert="horz" lIns="91440" tIns="45720" rIns="91440" bIns="45720" rtlCol="0" anchor="ctr">
            <a:normAutofit/>
          </a:bodyPr>
          <a:lstStyle/>
          <a:p>
            <a:pPr marR="0" algn="ctr"/>
            <a:r>
              <a:rPr lang="en-US" sz="3600" dirty="0">
                <a:solidFill>
                  <a:srgbClr val="00B050"/>
                </a:solidFill>
              </a:rPr>
              <a:t>Cooperative governance:</a:t>
            </a:r>
            <a:br>
              <a:rPr lang="en-US" sz="3600" dirty="0">
                <a:solidFill>
                  <a:srgbClr val="00B050"/>
                </a:solidFill>
              </a:rPr>
            </a:br>
            <a:r>
              <a:rPr lang="en-US" sz="3600" dirty="0">
                <a:solidFill>
                  <a:srgbClr val="00B050"/>
                </a:solidFill>
              </a:rPr>
              <a:t>linking with other agencies/ regulatory services</a:t>
            </a:r>
            <a:endParaRPr lang="en-US" sz="3600" u="none" strike="noStrike" kern="1200" baseline="0" dirty="0">
              <a:solidFill>
                <a:srgbClr val="00B050"/>
              </a:solidFill>
            </a:endParaRPr>
          </a:p>
        </p:txBody>
      </p:sp>
      <p:graphicFrame>
        <p:nvGraphicFramePr>
          <p:cNvPr id="5" name="Text Placeholder 2"/>
          <p:cNvGraphicFramePr/>
          <p:nvPr/>
        </p:nvGraphicFramePr>
        <p:xfrm>
          <a:off x="4007768" y="859350"/>
          <a:ext cx="7058000" cy="5651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2074362"/>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b="1" kern="1200" dirty="0">
                <a:solidFill>
                  <a:srgbClr val="FFFFFF"/>
                </a:solidFill>
                <a:latin typeface="+mj-lt"/>
                <a:ea typeface="+mj-ea"/>
                <a:cs typeface="+mj-cs"/>
              </a:rPr>
              <a:t>Engagement/ relationships with forest sector stakeholders</a:t>
            </a:r>
            <a:br>
              <a:rPr lang="en-US" sz="2200"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graphicFrame>
        <p:nvGraphicFramePr>
          <p:cNvPr id="17" name="Content Placeholder 2"/>
          <p:cNvGraphicFramePr>
            <a:graphicFrameLocks noGrp="1"/>
          </p:cNvGraphicFramePr>
          <p:nvPr>
            <p:ph idx="1"/>
          </p:nvPr>
        </p:nvGraphicFramePr>
        <p:xfrm>
          <a:off x="3215680" y="1124744"/>
          <a:ext cx="8064896" cy="5297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01372"/>
            <a:ext cx="10515600" cy="4485141"/>
          </a:xfrm>
        </p:spPr>
        <p:txBody>
          <a:bodyPr>
            <a:normAutofit/>
          </a:bodyPr>
          <a:lstStyle/>
          <a:p>
            <a:pPr algn="just"/>
            <a:r>
              <a:rPr lang="en-GB" dirty="0"/>
              <a:t>The forestry sector and the world beyond have changed dramatically.</a:t>
            </a:r>
          </a:p>
          <a:p>
            <a:pPr algn="just"/>
            <a:r>
              <a:rPr lang="en-GB" dirty="0"/>
              <a:t>This presents deep challenges but also great opportunities.</a:t>
            </a:r>
          </a:p>
          <a:p>
            <a:pPr algn="just"/>
            <a:r>
              <a:rPr lang="en-GB" dirty="0"/>
              <a:t>Liberia has strong foundations and partnerships on which to build.</a:t>
            </a:r>
          </a:p>
          <a:p>
            <a:pPr algn="just"/>
            <a:r>
              <a:rPr lang="en-GB" dirty="0"/>
              <a:t>We thank you for contributing your expertise and ideas at this Forum and for joining us on this journey.</a:t>
            </a:r>
          </a:p>
          <a:p>
            <a:endParaRPr lang="en-US" dirty="0"/>
          </a:p>
        </p:txBody>
      </p:sp>
      <p:sp>
        <p:nvSpPr>
          <p:cNvPr id="2" name="Title 1"/>
          <p:cNvSpPr>
            <a:spLocks noGrp="1"/>
          </p:cNvSpPr>
          <p:nvPr>
            <p:ph type="title"/>
          </p:nvPr>
        </p:nvSpPr>
        <p:spPr>
          <a:xfrm>
            <a:off x="1199456" y="188640"/>
            <a:ext cx="9677400" cy="1325563"/>
          </a:xfrm>
        </p:spPr>
        <p:txBody>
          <a:bodyPr anchor="ctr">
            <a:normAutofit/>
          </a:bodyPr>
          <a:lstStyle/>
          <a:p>
            <a:r>
              <a:rPr lang="en-US" dirty="0"/>
              <a:t>Conclusion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a:xfrm>
            <a:off x="1524000" y="1122363"/>
            <a:ext cx="9144000" cy="2387600"/>
          </a:xfrm>
        </p:spPr>
        <p:txBody>
          <a:bodyPr anchor="b">
            <a:normAutofit/>
          </a:bodyPr>
          <a:lstStyle/>
          <a:p>
            <a:r>
              <a:rPr lang="en-US" dirty="0"/>
              <a:t>Thank You</a:t>
            </a:r>
          </a:p>
        </p:txBody>
      </p:sp>
      <p:sp>
        <p:nvSpPr>
          <p:cNvPr id="16" name="Text Placeholder 15"/>
          <p:cNvSpPr>
            <a:spLocks noGrp="1"/>
          </p:cNvSpPr>
          <p:nvPr>
            <p:ph type="subTitle" idx="1"/>
          </p:nvPr>
        </p:nvSpPr>
        <p:spPr>
          <a:xfrm>
            <a:off x="1524000" y="3602038"/>
            <a:ext cx="9144000" cy="1655762"/>
          </a:xfrm>
        </p:spPr>
        <p:txBody>
          <a:bodyPr>
            <a:normAutofit/>
          </a:bodyPr>
          <a:lstStyle/>
          <a:p>
            <a:r>
              <a:rPr lang="en-GB" dirty="0">
                <a:hlinkClick r:id="rId2"/>
              </a:rPr>
              <a:t>gwkorvayan@yahoo.com</a:t>
            </a:r>
            <a:r>
              <a:rPr lang="en-GB" dirty="0"/>
              <a:t>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1199456" y="221279"/>
            <a:ext cx="9585478" cy="1325563"/>
          </a:xfrm>
        </p:spPr>
        <p:txBody>
          <a:bodyPr/>
          <a:lstStyle/>
          <a:p>
            <a:r>
              <a:rPr lang="en-GB" dirty="0"/>
              <a:t>1. Introduction and historical context</a:t>
            </a:r>
          </a:p>
        </p:txBody>
      </p:sp>
      <p:sp>
        <p:nvSpPr>
          <p:cNvPr id="3" name="Text Placeholder 7"/>
          <p:cNvSpPr txBox="1"/>
          <p:nvPr/>
        </p:nvSpPr>
        <p:spPr>
          <a:xfrm>
            <a:off x="1199456" y="1402541"/>
            <a:ext cx="2808312" cy="1923307"/>
          </a:xfrm>
          <a:prstGeom prst="rect">
            <a:avLst/>
          </a:prstGeom>
          <a:solidFill>
            <a:schemeClr val="bg2"/>
          </a:solidFill>
        </p:spPr>
        <p:txBody>
          <a:bodyPr lIns="180000" tIns="180000" rIns="180000" bIns="180000" anchor="ct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Bureau of Forests and Wildlife Conservation (1953)</a:t>
            </a:r>
            <a:endParaRPr lang="en-GB" dirty="0"/>
          </a:p>
        </p:txBody>
      </p:sp>
      <p:sp>
        <p:nvSpPr>
          <p:cNvPr id="4" name="Text Placeholder 7"/>
          <p:cNvSpPr txBox="1"/>
          <p:nvPr/>
        </p:nvSpPr>
        <p:spPr>
          <a:xfrm>
            <a:off x="4223792" y="1402541"/>
            <a:ext cx="7128792" cy="1923307"/>
          </a:xfrm>
          <a:prstGeom prst="rect">
            <a:avLst/>
          </a:prstGeom>
          <a:solidFill>
            <a:schemeClr val="bg2">
              <a:lumMod val="75000"/>
            </a:schemeClr>
          </a:solidFill>
        </p:spPr>
        <p:txBody>
          <a:bodyPr lIns="180000" tIns="180000" rIns="180000" bIns="180000" anchor="ctr">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buFont typeface="Wingdings" panose="05000000000000000000" pitchFamily="2" charset="2"/>
              <a:buChar char="ü"/>
            </a:pPr>
            <a:r>
              <a:rPr lang="en-US" dirty="0">
                <a:solidFill>
                  <a:schemeClr val="bg1"/>
                </a:solidFill>
              </a:rPr>
              <a:t>1</a:t>
            </a:r>
            <a:r>
              <a:rPr lang="en-US" baseline="30000" dirty="0">
                <a:solidFill>
                  <a:schemeClr val="bg1"/>
                </a:solidFill>
              </a:rPr>
              <a:t>st</a:t>
            </a:r>
            <a:r>
              <a:rPr lang="en-US" dirty="0">
                <a:solidFill>
                  <a:schemeClr val="bg1"/>
                </a:solidFill>
              </a:rPr>
              <a:t> Liberian forestry administration - the Bureau of Forests and Wildlife Conservation (1953).</a:t>
            </a:r>
          </a:p>
          <a:p>
            <a:pPr marL="457200" lvl="0" indent="-457200">
              <a:buFont typeface="Wingdings" panose="05000000000000000000" pitchFamily="2" charset="2"/>
              <a:buChar char="ü"/>
            </a:pPr>
            <a:r>
              <a:rPr lang="en-US" dirty="0">
                <a:solidFill>
                  <a:schemeClr val="bg1"/>
                </a:solidFill>
              </a:rPr>
              <a:t>Situated within the Ministry of Agriculture. </a:t>
            </a:r>
          </a:p>
          <a:p>
            <a:pPr marL="457200" indent="-457200">
              <a:buFont typeface="Wingdings" panose="05000000000000000000" pitchFamily="2" charset="2"/>
              <a:buChar char="ü"/>
            </a:pPr>
            <a:r>
              <a:rPr lang="en-US" dirty="0">
                <a:solidFill>
                  <a:schemeClr val="bg1"/>
                </a:solidFill>
              </a:rPr>
              <a:t>Concentrated mostly on forest inventories and concession allocation (did not have the financial freedom and flexibility necessary to supervise the sector). </a:t>
            </a:r>
          </a:p>
        </p:txBody>
      </p:sp>
      <p:sp>
        <p:nvSpPr>
          <p:cNvPr id="6" name="Text Placeholder 7"/>
          <p:cNvSpPr txBox="1"/>
          <p:nvPr/>
        </p:nvSpPr>
        <p:spPr>
          <a:xfrm>
            <a:off x="1199456" y="3592054"/>
            <a:ext cx="2808312" cy="2933290"/>
          </a:xfrm>
          <a:prstGeom prst="rect">
            <a:avLst/>
          </a:prstGeom>
          <a:solidFill>
            <a:schemeClr val="accent1">
              <a:lumMod val="60000"/>
              <a:lumOff val="40000"/>
            </a:schemeClr>
          </a:solidFill>
        </p:spPr>
        <p:txBody>
          <a:bodyPr vert="horz" lIns="180000" tIns="180000" rIns="180000" bIns="18000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1">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Forest Development Authority (1976)</a:t>
            </a:r>
          </a:p>
        </p:txBody>
      </p:sp>
      <p:sp>
        <p:nvSpPr>
          <p:cNvPr id="7" name="Text Placeholder 7"/>
          <p:cNvSpPr txBox="1"/>
          <p:nvPr/>
        </p:nvSpPr>
        <p:spPr>
          <a:xfrm>
            <a:off x="4223792" y="3592055"/>
            <a:ext cx="7128792" cy="2933290"/>
          </a:xfrm>
          <a:prstGeom prst="rect">
            <a:avLst/>
          </a:prstGeom>
          <a:solidFill>
            <a:srgbClr val="17703A">
              <a:alpha val="72432"/>
            </a:srgbClr>
          </a:solidFill>
        </p:spPr>
        <p:txBody>
          <a:bodyPr lIns="180000" tIns="180000" rIns="180000" bIns="180000" anchor="ctr">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1">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buFont typeface="Wingdings" panose="05000000000000000000" pitchFamily="2" charset="2"/>
              <a:buChar char="ü"/>
            </a:pPr>
            <a:r>
              <a:rPr lang="en-US" sz="7200" dirty="0">
                <a:solidFill>
                  <a:schemeClr val="bg1"/>
                </a:solidFill>
              </a:rPr>
              <a:t>Act establishing FDA (1976) repealed all previous forestry and wildlife laws and granted the FDA the power to issue, amend and rescind forestry and wildlife regulations. </a:t>
            </a:r>
          </a:p>
          <a:p>
            <a:pPr marL="457200" lvl="0" indent="-457200">
              <a:buFont typeface="Wingdings" panose="05000000000000000000" pitchFamily="2" charset="2"/>
              <a:buChar char="ü"/>
            </a:pPr>
            <a:r>
              <a:rPr lang="en-US" sz="7200" dirty="0">
                <a:solidFill>
                  <a:schemeClr val="bg1"/>
                </a:solidFill>
              </a:rPr>
              <a:t>The Act - </a:t>
            </a:r>
          </a:p>
          <a:p>
            <a:pPr marL="1143000" lvl="1" indent="-457200">
              <a:buFont typeface="Wingdings" panose="05000000000000000000" pitchFamily="2" charset="2"/>
              <a:buChar char="q"/>
            </a:pPr>
            <a:r>
              <a:rPr lang="en-US" sz="7200" dirty="0">
                <a:solidFill>
                  <a:schemeClr val="bg1"/>
                </a:solidFill>
              </a:rPr>
              <a:t>Defined objectives for the sector establishing a permanent forest estate (National Forests and National Parks).</a:t>
            </a:r>
          </a:p>
          <a:p>
            <a:pPr marL="1143000" lvl="1" indent="-457200">
              <a:buFont typeface="Wingdings" panose="05000000000000000000" pitchFamily="2" charset="2"/>
              <a:buChar char="q"/>
            </a:pPr>
            <a:r>
              <a:rPr lang="en-US" sz="7200" dirty="0">
                <a:solidFill>
                  <a:schemeClr val="bg1"/>
                </a:solidFill>
              </a:rPr>
              <a:t>Optimized contribution of forestry to national economy-</a:t>
            </a:r>
          </a:p>
          <a:p>
            <a:pPr marL="1143000" lvl="1" indent="-457200">
              <a:buFont typeface="Wingdings" panose="05000000000000000000" pitchFamily="2" charset="2"/>
              <a:buChar char="q"/>
            </a:pPr>
            <a:r>
              <a:rPr lang="en-US" sz="7200" dirty="0">
                <a:solidFill>
                  <a:schemeClr val="bg1"/>
                </a:solidFill>
              </a:rPr>
              <a:t>Increased public involvement in forest conservation and management through the creation of communal forests and agroforestry programs. </a:t>
            </a:r>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99456" y="188640"/>
            <a:ext cx="9677400" cy="1325563"/>
          </a:xfrm>
        </p:spPr>
        <p:txBody>
          <a:bodyPr anchor="ctr">
            <a:normAutofit/>
          </a:bodyPr>
          <a:lstStyle/>
          <a:p>
            <a:pPr algn="ctr"/>
            <a:r>
              <a:rPr lang="en-US" dirty="0"/>
              <a:t>Timeline</a:t>
            </a:r>
          </a:p>
        </p:txBody>
      </p:sp>
      <p:graphicFrame>
        <p:nvGraphicFramePr>
          <p:cNvPr id="5" name="Content Placeholder 4" descr="Basic Timeline"/>
          <p:cNvGraphicFramePr>
            <a:graphicFrameLocks noGrp="1"/>
          </p:cNvGraphicFramePr>
          <p:nvPr>
            <p:ph idx="1"/>
            <p:extLst>
              <p:ext uri="{D42A27DB-BD31-4B8C-83A1-F6EECF244321}">
                <p14:modId xmlns:p14="http://schemas.microsoft.com/office/powerpoint/2010/main" val="931530161"/>
              </p:ext>
            </p:extLst>
          </p:nvPr>
        </p:nvGraphicFramePr>
        <p:xfrm>
          <a:off x="838200" y="1340768"/>
          <a:ext cx="10802416" cy="5045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256032"/>
            <a:ext cx="10506456" cy="1014984"/>
          </a:xfrm>
        </p:spPr>
        <p:txBody>
          <a:bodyPr anchor="b">
            <a:normAutofit/>
          </a:bodyPr>
          <a:lstStyle/>
          <a:p>
            <a:r>
              <a:rPr lang="en-US"/>
              <a:t>Liberia’s Vision for the Forestry Sector</a:t>
            </a:r>
            <a:endParaRPr lang="en-US" dirty="0"/>
          </a:p>
        </p:txBody>
      </p:sp>
      <p:graphicFrame>
        <p:nvGraphicFramePr>
          <p:cNvPr id="5" name="Content Placeholder 2"/>
          <p:cNvGraphicFramePr>
            <a:graphicFrameLocks noGrp="1"/>
          </p:cNvGraphicFramePr>
          <p:nvPr>
            <p:ph idx="1"/>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809" y="557189"/>
            <a:ext cx="3021496" cy="5567891"/>
          </a:xfrm>
        </p:spPr>
        <p:txBody>
          <a:bodyPr>
            <a:normAutofit/>
          </a:bodyPr>
          <a:lstStyle/>
          <a:p>
            <a:r>
              <a:rPr lang="en-US" sz="3600" dirty="0"/>
              <a:t>The Forest Development Authority (FDA)</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921190271"/>
              </p:ext>
            </p:extLst>
          </p:nvPr>
        </p:nvGraphicFramePr>
        <p:xfrm>
          <a:off x="3575720" y="404664"/>
          <a:ext cx="8352928" cy="5996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887205"/>
          </a:xfrm>
        </p:spPr>
        <p:txBody>
          <a:bodyPr>
            <a:normAutofit/>
          </a:bodyPr>
          <a:lstStyle/>
          <a:p>
            <a:pPr algn="ctr"/>
            <a:r>
              <a:rPr lang="en-US" sz="3600" dirty="0"/>
              <a:t>FDA -Broad Responsibilities</a:t>
            </a:r>
          </a:p>
        </p:txBody>
      </p:sp>
      <p:sp>
        <p:nvSpPr>
          <p:cNvPr id="4" name="Content Placeholder 3"/>
          <p:cNvSpPr>
            <a:spLocks noGrp="1"/>
          </p:cNvSpPr>
          <p:nvPr>
            <p:ph sz="half" idx="2"/>
          </p:nvPr>
        </p:nvSpPr>
        <p:spPr>
          <a:xfrm>
            <a:off x="337930" y="1282148"/>
            <a:ext cx="5659645" cy="4907516"/>
          </a:xfrm>
        </p:spPr>
        <p:txBody>
          <a:bodyPr>
            <a:noAutofit/>
          </a:bodyPr>
          <a:lstStyle/>
          <a:p>
            <a:pPr lvl="0"/>
            <a:r>
              <a:rPr lang="en-US" sz="2000" dirty="0">
                <a:solidFill>
                  <a:srgbClr val="002060"/>
                </a:solidFill>
              </a:rPr>
              <a:t>Formulation and enforcement of forestry law, policy objectives and regulations in collaboration with the relevant and concerned ministries and agencies.</a:t>
            </a:r>
          </a:p>
          <a:p>
            <a:pPr lvl="0"/>
            <a:r>
              <a:rPr lang="en-GB" sz="2000" dirty="0">
                <a:solidFill>
                  <a:srgbClr val="002060"/>
                </a:solidFill>
              </a:rPr>
              <a:t>Enhancement of the sustainable management, conservation and utilization of the forest and related resources, taking into consideration their various benefits to the people and the nation.</a:t>
            </a:r>
            <a:endParaRPr lang="en-US" sz="2000" dirty="0">
              <a:solidFill>
                <a:srgbClr val="002060"/>
              </a:solidFill>
            </a:endParaRPr>
          </a:p>
          <a:p>
            <a:pPr lvl="0"/>
            <a:r>
              <a:rPr lang="en-GB" sz="2000" dirty="0">
                <a:solidFill>
                  <a:srgbClr val="002060"/>
                </a:solidFill>
              </a:rPr>
              <a:t>Controlling and monitoring of concessions operations to ensure that concessionaires carry out activities in line with prescribed guidelines.</a:t>
            </a:r>
            <a:endParaRPr lang="en-US" sz="2000" dirty="0">
              <a:solidFill>
                <a:srgbClr val="002060"/>
              </a:solidFill>
            </a:endParaRPr>
          </a:p>
          <a:p>
            <a:pPr lvl="0"/>
            <a:r>
              <a:rPr lang="en-GB" sz="2000" dirty="0">
                <a:solidFill>
                  <a:srgbClr val="002060"/>
                </a:solidFill>
              </a:rPr>
              <a:t>Assessment and collection of revenue from forestry activities.</a:t>
            </a:r>
            <a:endParaRPr lang="en-US" sz="2000" dirty="0">
              <a:solidFill>
                <a:srgbClr val="002060"/>
              </a:solidFill>
            </a:endParaRPr>
          </a:p>
          <a:p>
            <a:pPr lvl="0"/>
            <a:r>
              <a:rPr lang="en-GB" sz="2000" dirty="0">
                <a:solidFill>
                  <a:srgbClr val="002060"/>
                </a:solidFill>
              </a:rPr>
              <a:t>Conduct of research and training</a:t>
            </a:r>
          </a:p>
        </p:txBody>
      </p:sp>
      <p:sp>
        <p:nvSpPr>
          <p:cNvPr id="6" name="Content Placeholder 5"/>
          <p:cNvSpPr>
            <a:spLocks noGrp="1"/>
          </p:cNvSpPr>
          <p:nvPr>
            <p:ph sz="quarter" idx="4"/>
          </p:nvPr>
        </p:nvSpPr>
        <p:spPr>
          <a:xfrm>
            <a:off x="6172199" y="1252330"/>
            <a:ext cx="5774635" cy="5526157"/>
          </a:xfrm>
        </p:spPr>
        <p:txBody>
          <a:bodyPr>
            <a:normAutofit fontScale="92500" lnSpcReduction="10000"/>
          </a:bodyPr>
          <a:lstStyle/>
          <a:p>
            <a:pPr lvl="0"/>
            <a:r>
              <a:rPr lang="en-GB" sz="2400" dirty="0">
                <a:solidFill>
                  <a:schemeClr val="accent2">
                    <a:lumMod val="75000"/>
                  </a:schemeClr>
                </a:solidFill>
              </a:rPr>
              <a:t>Provisions of technical assistance to operators engage in the forestry sector.</a:t>
            </a:r>
            <a:endParaRPr lang="en-US" sz="2400" dirty="0">
              <a:solidFill>
                <a:schemeClr val="accent2">
                  <a:lumMod val="75000"/>
                </a:schemeClr>
              </a:solidFill>
            </a:endParaRPr>
          </a:p>
          <a:p>
            <a:pPr lvl="1"/>
            <a:endParaRPr lang="en-US" dirty="0">
              <a:solidFill>
                <a:schemeClr val="accent2">
                  <a:lumMod val="75000"/>
                </a:schemeClr>
              </a:solidFill>
            </a:endParaRPr>
          </a:p>
          <a:p>
            <a:pPr lvl="0"/>
            <a:r>
              <a:rPr lang="en-GB" sz="2400" dirty="0">
                <a:solidFill>
                  <a:schemeClr val="accent2">
                    <a:lumMod val="75000"/>
                  </a:schemeClr>
                </a:solidFill>
              </a:rPr>
              <a:t>Implementation and supervision of reforestation programs and projects.</a:t>
            </a:r>
          </a:p>
          <a:p>
            <a:pPr lvl="1"/>
            <a:endParaRPr lang="en-US" dirty="0">
              <a:solidFill>
                <a:schemeClr val="accent2">
                  <a:lumMod val="75000"/>
                </a:schemeClr>
              </a:solidFill>
            </a:endParaRPr>
          </a:p>
          <a:p>
            <a:pPr lvl="0"/>
            <a:r>
              <a:rPr lang="en-GB" sz="2400" dirty="0">
                <a:solidFill>
                  <a:schemeClr val="accent2">
                    <a:lumMod val="75000"/>
                  </a:schemeClr>
                </a:solidFill>
              </a:rPr>
              <a:t>Encouraging and promoting the involvement and participation of rural dwellers in forestry programs and projects.</a:t>
            </a:r>
          </a:p>
          <a:p>
            <a:pPr lvl="1"/>
            <a:endParaRPr lang="en-US" dirty="0">
              <a:solidFill>
                <a:schemeClr val="accent2">
                  <a:lumMod val="75000"/>
                </a:schemeClr>
              </a:solidFill>
            </a:endParaRPr>
          </a:p>
          <a:p>
            <a:pPr lvl="0"/>
            <a:r>
              <a:rPr lang="en-GB" sz="2400" dirty="0">
                <a:solidFill>
                  <a:schemeClr val="accent2">
                    <a:lumMod val="75000"/>
                  </a:schemeClr>
                </a:solidFill>
              </a:rPr>
              <a:t>Protection and extension services for the sustainability of the forest estate, and </a:t>
            </a:r>
          </a:p>
          <a:p>
            <a:pPr lvl="0"/>
            <a:endParaRPr lang="en-US" sz="2400" dirty="0">
              <a:solidFill>
                <a:schemeClr val="accent2">
                  <a:lumMod val="75000"/>
                </a:schemeClr>
              </a:solidFill>
            </a:endParaRPr>
          </a:p>
          <a:p>
            <a:pPr lvl="0"/>
            <a:r>
              <a:rPr lang="en-GB" sz="2400" dirty="0">
                <a:solidFill>
                  <a:schemeClr val="accent2">
                    <a:lumMod val="75000"/>
                  </a:schemeClr>
                </a:solidFill>
              </a:rPr>
              <a:t>Developmental Goal; s</a:t>
            </a:r>
            <a:r>
              <a:rPr lang="en-GB" sz="2400" i="1" dirty="0">
                <a:solidFill>
                  <a:schemeClr val="accent2">
                    <a:lumMod val="75000"/>
                  </a:schemeClr>
                </a:solidFill>
              </a:rPr>
              <a:t>ustainable forestry for sustainable socio-economic development of Liberia.</a:t>
            </a:r>
            <a:endParaRPr lang="en-US" sz="2400" dirty="0">
              <a:solidFill>
                <a:schemeClr val="accent2">
                  <a:lumMod val="75000"/>
                </a:schemeClr>
              </a:solidFill>
            </a:endParaRP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4F3CCC-9249-6948-8815-8299576EAAE3}"/>
              </a:ext>
            </a:extLst>
          </p:cNvPr>
          <p:cNvSpPr>
            <a:spLocks noGrp="1"/>
          </p:cNvSpPr>
          <p:nvPr>
            <p:ph type="title"/>
          </p:nvPr>
        </p:nvSpPr>
        <p:spPr>
          <a:xfrm>
            <a:off x="1199456" y="221279"/>
            <a:ext cx="9585478" cy="1325563"/>
          </a:xfrm>
        </p:spPr>
        <p:txBody>
          <a:bodyPr/>
          <a:lstStyle/>
          <a:p>
            <a:r>
              <a:rPr lang="en-GB" dirty="0"/>
              <a:t>2. Major Achievements</a:t>
            </a:r>
          </a:p>
        </p:txBody>
      </p:sp>
      <p:graphicFrame>
        <p:nvGraphicFramePr>
          <p:cNvPr id="11" name="Content Placeholder 10">
            <a:extLst>
              <a:ext uri="{FF2B5EF4-FFF2-40B4-BE49-F238E27FC236}">
                <a16:creationId xmlns:a16="http://schemas.microsoft.com/office/drawing/2014/main" id="{5EEED705-8C14-3605-6774-ECC1BF01ED96}"/>
              </a:ext>
            </a:extLst>
          </p:cNvPr>
          <p:cNvGraphicFramePr>
            <a:graphicFrameLocks noGrp="1"/>
          </p:cNvGraphicFramePr>
          <p:nvPr>
            <p:ph idx="1"/>
            <p:extLst>
              <p:ext uri="{D42A27DB-BD31-4B8C-83A1-F6EECF244321}">
                <p14:modId xmlns:p14="http://schemas.microsoft.com/office/powerpoint/2010/main" val="3091845793"/>
              </p:ext>
            </p:extLst>
          </p:nvPr>
        </p:nvGraphicFramePr>
        <p:xfrm>
          <a:off x="838200" y="1340769"/>
          <a:ext cx="10515600" cy="5045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302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1961984"/>
            <a:ext cx="3350879" cy="2934031"/>
          </a:xfrm>
        </p:spPr>
        <p:txBody>
          <a:bodyPr anchor="ctr">
            <a:normAutofit/>
          </a:bodyPr>
          <a:lstStyle/>
          <a:p>
            <a:pPr algn="ctr"/>
            <a:r>
              <a:rPr lang="en-US" sz="3600" dirty="0"/>
              <a:t>Recent Developments</a:t>
            </a:r>
            <a:br>
              <a:rPr lang="en-US" sz="3600" dirty="0"/>
            </a:br>
            <a:r>
              <a:rPr lang="en-US" sz="3600" dirty="0"/>
              <a:t>Specific Examples</a:t>
            </a:r>
          </a:p>
        </p:txBody>
      </p:sp>
      <p:sp>
        <p:nvSpPr>
          <p:cNvPr id="3" name="Content Placeholder 2"/>
          <p:cNvSpPr>
            <a:spLocks noGrp="1"/>
          </p:cNvSpPr>
          <p:nvPr>
            <p:ph idx="1"/>
          </p:nvPr>
        </p:nvSpPr>
        <p:spPr>
          <a:xfrm>
            <a:off x="4367809" y="836712"/>
            <a:ext cx="6912768" cy="5472608"/>
          </a:xfrm>
        </p:spPr>
        <p:txBody>
          <a:bodyPr anchor="ctr">
            <a:noAutofit/>
          </a:bodyPr>
          <a:lstStyle/>
          <a:p>
            <a:pPr lvl="0"/>
            <a:r>
              <a:rPr lang="en-US" sz="2000" dirty="0"/>
              <a:t>The FDA and communities signed an agreement to protect the East Nimba Nature Reserve. </a:t>
            </a:r>
          </a:p>
          <a:p>
            <a:pPr lvl="1"/>
            <a:endParaRPr lang="en-US" sz="2000" dirty="0"/>
          </a:p>
          <a:p>
            <a:pPr lvl="0"/>
            <a:r>
              <a:rPr lang="en-US" sz="2000" dirty="0"/>
              <a:t>The FDA, in collaboration with the Government of Liberia and the Liberia Chimpanzee Rescue and Protection (LCRP), provided sanctuary for chimpanzees rescued from Guinea-Bissau.</a:t>
            </a:r>
          </a:p>
          <a:p>
            <a:pPr lvl="0"/>
            <a:r>
              <a:rPr lang="en-US" sz="2000" dirty="0"/>
              <a:t>The FDA is making efforts to gazette 3 PPAs (</a:t>
            </a:r>
            <a:r>
              <a:rPr lang="en-US" sz="2000" dirty="0" err="1"/>
              <a:t>Wonegi</a:t>
            </a:r>
            <a:r>
              <a:rPr lang="en-US" sz="2000" dirty="0"/>
              <a:t>, Propose Kwa National Park, and </a:t>
            </a:r>
            <a:r>
              <a:rPr lang="en-US" sz="2000" dirty="0" err="1"/>
              <a:t>Foya</a:t>
            </a:r>
            <a:r>
              <a:rPr lang="en-US" sz="2000" dirty="0"/>
              <a:t>) by 2027.</a:t>
            </a:r>
          </a:p>
          <a:p>
            <a:pPr lvl="1"/>
            <a:endParaRPr lang="en-US" sz="2000" dirty="0"/>
          </a:p>
          <a:p>
            <a:pPr lvl="0"/>
            <a:r>
              <a:rPr lang="en-US" sz="2000" dirty="0"/>
              <a:t>The FDA is involved in developing a roadmap for REDD+ readiness, including a national carbon policy.</a:t>
            </a:r>
          </a:p>
          <a:p>
            <a:pPr lvl="1"/>
            <a:endParaRPr lang="en-US" sz="2000" dirty="0"/>
          </a:p>
          <a:p>
            <a:pPr lvl="0"/>
            <a:r>
              <a:rPr lang="en-US" sz="2000" dirty="0"/>
              <a:t>The FDA is working to implement a modern chain-of-custody system to ensure the legality of timber exports.</a:t>
            </a:r>
          </a:p>
          <a:p>
            <a:pPr lvl="1"/>
            <a:endParaRPr lang="en-US" sz="2000" dirty="0"/>
          </a:p>
          <a:p>
            <a:pPr lvl="0"/>
            <a:r>
              <a:rPr lang="en-US" sz="2000" dirty="0"/>
              <a:t>The FDA is actively engaged in developing a national forest management strategy. </a:t>
            </a:r>
          </a:p>
          <a:p>
            <a:endParaRPr lang="en-US" sz="2000" dirty="0"/>
          </a:p>
        </p:txBody>
      </p:sp>
    </p:spTree>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c3a3d64-d1cc-41cd-a684-8476bd13c503">
      <Terms xmlns="http://schemas.microsoft.com/office/infopath/2007/PartnerControls"/>
    </lcf76f155ced4ddcb4097134ff3c332f>
    <TaxCatchAll xmlns="9e773f60-9bec-461f-b5ab-48e06b03712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D9C6F70ABB52F4E9B49E2723D659D7B" ma:contentTypeVersion="20" ma:contentTypeDescription="Crée un document." ma:contentTypeScope="" ma:versionID="8dab549b221bd47e229d044c374ffa7e">
  <xsd:schema xmlns:xsd="http://www.w3.org/2001/XMLSchema" xmlns:xs="http://www.w3.org/2001/XMLSchema" xmlns:p="http://schemas.microsoft.com/office/2006/metadata/properties" xmlns:ns2="9e773f60-9bec-461f-b5ab-48e06b03712b" xmlns:ns3="cc3a3d64-d1cc-41cd-a684-8476bd13c503" targetNamespace="http://schemas.microsoft.com/office/2006/metadata/properties" ma:root="true" ma:fieldsID="93a60f8ce3297bf03c18059e82765e24" ns2:_="" ns3:_="">
    <xsd:import namespace="9e773f60-9bec-461f-b5ab-48e06b03712b"/>
    <xsd:import namespace="cc3a3d64-d1cc-41cd-a684-8476bd13c503"/>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773f60-9bec-461f-b5ab-48e06b03712b" elementFormDefault="qualified">
    <xsd:import namespace="http://schemas.microsoft.com/office/2006/documentManagement/types"/>
    <xsd:import namespace="http://schemas.microsoft.com/office/infopath/2007/PartnerControls"/>
    <xsd:element name="SharedWithUsers" ma:index="8"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description="" ma:internalName="SharedWithDetails" ma:readOnly="true">
      <xsd:simpleType>
        <xsd:restriction base="dms:Note">
          <xsd:maxLength value="255"/>
        </xsd:restriction>
      </xsd:simpleType>
    </xsd:element>
    <xsd:element name="LastSharedByUser" ma:index="10" nillable="true" ma:displayName="Dernier partage par heure par utilisateur" ma:description="" ma:internalName="LastSharedByUser" ma:readOnly="true">
      <xsd:simpleType>
        <xsd:restriction base="dms:Note">
          <xsd:maxLength value="255"/>
        </xsd:restriction>
      </xsd:simpleType>
    </xsd:element>
    <xsd:element name="LastSharedByTime" ma:index="11" nillable="true" ma:displayName="Dernier partage par heure" ma:description="" ma:internalName="LastSharedByTime" ma:readOnly="true">
      <xsd:simpleType>
        <xsd:restriction base="dms:DateTime"/>
      </xsd:simpleType>
    </xsd:element>
    <xsd:element name="TaxCatchAll" ma:index="25" nillable="true" ma:displayName="Taxonomy Catch All Column" ma:hidden="true" ma:list="{9152e7cf-da0b-474d-be28-0221350b57f5}" ma:internalName="TaxCatchAll" ma:showField="CatchAllData" ma:web="9e773f60-9bec-461f-b5ab-48e06b03712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c3a3d64-d1cc-41cd-a684-8476bd13c503"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Balises d’images" ma:readOnly="false" ma:fieldId="{5cf76f15-5ced-4ddc-b409-7134ff3c332f}" ma:taxonomyMulti="true" ma:sspId="3d606419-4bd4-4dd8-8f0f-b14ca53228e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DAC40A-0DBE-40D5-9366-E96CFA4847F5}">
  <ds:schemaRefs>
    <ds:schemaRef ds:uri="http://purl.org/dc/terms/"/>
    <ds:schemaRef ds:uri="http://schemas.microsoft.com/office/2006/documentManagement/types"/>
    <ds:schemaRef ds:uri="http://schemas.microsoft.com/office/infopath/2007/PartnerControls"/>
    <ds:schemaRef ds:uri="http://purl.org/dc/elements/1.1/"/>
    <ds:schemaRef ds:uri="9e773f60-9bec-461f-b5ab-48e06b03712b"/>
    <ds:schemaRef ds:uri="http://schemas.openxmlformats.org/package/2006/metadata/core-properties"/>
    <ds:schemaRef ds:uri="cc3a3d64-d1cc-41cd-a684-8476bd13c503"/>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ABEBA41B-E3BE-4809-9A28-221F9F6246AD}">
  <ds:schemaRefs/>
</ds:datastoreItem>
</file>

<file path=customXml/itemProps3.xml><?xml version="1.0" encoding="utf-8"?>
<ds:datastoreItem xmlns:ds="http://schemas.openxmlformats.org/officeDocument/2006/customXml" ds:itemID="{72816DA1-3670-4FA3-BE78-A5014D2036D6}">
  <ds:schemaRefs/>
</ds:datastoreItem>
</file>

<file path=docProps/app.xml><?xml version="1.0" encoding="utf-8"?>
<Properties xmlns="http://schemas.openxmlformats.org/officeDocument/2006/extended-properties" xmlns:vt="http://schemas.openxmlformats.org/officeDocument/2006/docPropsVTypes">
  <Template>Office Theme</Template>
  <TotalTime>15</TotalTime>
  <Words>3770</Words>
  <Application>Microsoft Office PowerPoint</Application>
  <PresentationFormat>Widescreen</PresentationFormat>
  <Paragraphs>247</Paragraphs>
  <Slides>28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Aptos</vt:lpstr>
      <vt:lpstr>Montserrat Ultra-Bold</vt:lpstr>
      <vt:lpstr>Wingdings</vt:lpstr>
      <vt:lpstr>Calibri</vt:lpstr>
      <vt:lpstr>Office Theme</vt:lpstr>
      <vt:lpstr>PowerPoint Presentation</vt:lpstr>
      <vt:lpstr>Presentation Outline</vt:lpstr>
      <vt:lpstr>1. Introduction and historical context</vt:lpstr>
      <vt:lpstr>Timeline</vt:lpstr>
      <vt:lpstr>Liberia’s Vision for the Forestry Sector</vt:lpstr>
      <vt:lpstr>The Forest Development Authority (FDA)</vt:lpstr>
      <vt:lpstr>FDA -Broad Responsibilities</vt:lpstr>
      <vt:lpstr>2. Major Achievements</vt:lpstr>
      <vt:lpstr>Recent Developments Specific Examples</vt:lpstr>
      <vt:lpstr>Recent Developments Specific Examples (continues)</vt:lpstr>
      <vt:lpstr>Key Challenges</vt:lpstr>
      <vt:lpstr>Key Challenges</vt:lpstr>
      <vt:lpstr>Key Challenges</vt:lpstr>
      <vt:lpstr>4. Opportunities in the 4C’s</vt:lpstr>
      <vt:lpstr>PowerPoint Presentation</vt:lpstr>
      <vt:lpstr>PowerPoint Presentation</vt:lpstr>
      <vt:lpstr>PowerPoint Presentation</vt:lpstr>
      <vt:lpstr>PowerPoint Presentation</vt:lpstr>
      <vt:lpstr>The New Environment</vt:lpstr>
      <vt:lpstr>PowerPoint Presentation</vt:lpstr>
      <vt:lpstr>PowerPoint Presentation</vt:lpstr>
      <vt:lpstr>Developing the FDA for the new environment</vt:lpstr>
      <vt:lpstr>Developing the FDA for the new environment: Institutional Development</vt:lpstr>
      <vt:lpstr>PowerPoint Presentation</vt:lpstr>
      <vt:lpstr>Cooperative governance: linking with other agencies/ regulatory services</vt:lpstr>
      <vt:lpstr>Engagement/ relationships with forest sector stakeholders </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Rothe</dc:creator>
  <cp:lastModifiedBy>Darius Barrolle</cp:lastModifiedBy>
  <cp:revision>40</cp:revision>
  <dcterms:created xsi:type="dcterms:W3CDTF">2025-11-01T17:16:00Z</dcterms:created>
  <dcterms:modified xsi:type="dcterms:W3CDTF">2025-11-20T11:30:32Z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0x0101009D9C6F70ABB52F4E9B49E2723D659D7B</vt:lpwstr>
  </property>
  <property fmtid="{D5CDD505-2E9C-101B-9397-08002B2CF9AE}" pid="3" name="ICV">
    <vt:lpwstr>C5C857533E5F4F2D989FBE54C34EF98C_13</vt:lpwstr>
  </property>
  <property fmtid="{D5CDD505-2E9C-101B-9397-08002B2CF9AE}" pid="4" name="KSOProductBuildVer">
    <vt:lpwstr>1033-12.2.0.23131</vt:lpwstr>
  </property>
</Properties>
</file>